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10" r:id="rId2"/>
    <p:sldId id="256" r:id="rId3"/>
    <p:sldId id="312" r:id="rId4"/>
    <p:sldId id="314" r:id="rId5"/>
    <p:sldId id="318" r:id="rId6"/>
    <p:sldId id="317" r:id="rId7"/>
    <p:sldId id="313" r:id="rId8"/>
    <p:sldId id="315" r:id="rId9"/>
    <p:sldId id="316" r:id="rId10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37175"/>
    <a:srgbClr val="F4F4F4"/>
    <a:srgbClr val="0053A4"/>
    <a:srgbClr val="00BAF2"/>
    <a:srgbClr val="6C6D71"/>
    <a:srgbClr val="EE008C"/>
    <a:srgbClr val="2E2E2E"/>
    <a:srgbClr val="00BBF3"/>
    <a:srgbClr val="043B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5708" autoAdjust="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15B3C-B7F2-4818-8CE3-735712AF4C6E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ECC72-64A2-4073-A63A-EBB31EFD7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079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9ECC72-64A2-4073-A63A-EBB31EFD7A7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626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720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79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349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13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2799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234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497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0115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140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67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494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33824-8373-494A-ADA4-A156DFFDD5AE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15B88-040F-4123-B3C4-E6EE9827A46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346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534BA11-CD45-FA3E-5945-4848161AEE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69"/>
          <a:stretch/>
        </p:blipFill>
        <p:spPr>
          <a:xfrm>
            <a:off x="4789479" y="-9823"/>
            <a:ext cx="7409835" cy="6877646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7CE850C-B5FC-0A4C-576C-62785BBE1137}"/>
              </a:ext>
            </a:extLst>
          </p:cNvPr>
          <p:cNvGrpSpPr/>
          <p:nvPr/>
        </p:nvGrpSpPr>
        <p:grpSpPr>
          <a:xfrm>
            <a:off x="-3" y="-24557"/>
            <a:ext cx="12192003" cy="6907113"/>
            <a:chOff x="-2" y="-19645"/>
            <a:chExt cx="12192003" cy="689729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5BF6A4D7-C256-B9D4-0E4B-7EB958942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7764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54093050-8753-11C0-EE65-4F3D26111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" y="-19645"/>
              <a:ext cx="12192001" cy="6877645"/>
            </a:xfrm>
            <a:prstGeom prst="rect">
              <a:avLst/>
            </a:prstGeom>
          </p:spPr>
        </p:pic>
      </p:grp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70CB7FA-FD92-BE80-1FC4-224EB72B68FF}"/>
              </a:ext>
            </a:extLst>
          </p:cNvPr>
          <p:cNvSpPr/>
          <p:nvPr/>
        </p:nvSpPr>
        <p:spPr>
          <a:xfrm>
            <a:off x="-35568" y="-39290"/>
            <a:ext cx="5501469" cy="6897290"/>
          </a:xfrm>
          <a:prstGeom prst="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58B34F-6EFD-278A-39C7-F07F50DEA9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57" y="437578"/>
            <a:ext cx="2521413" cy="7764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C74CF66-7F86-AAE5-A9EB-B0B0973CEF0B}"/>
              </a:ext>
            </a:extLst>
          </p:cNvPr>
          <p:cNvSpPr txBox="1"/>
          <p:nvPr/>
        </p:nvSpPr>
        <p:spPr>
          <a:xfrm>
            <a:off x="531137" y="2446236"/>
            <a:ext cx="457514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Промышленный технопарк «ХАЙЕР»</a:t>
            </a:r>
          </a:p>
          <a:p>
            <a:r>
              <a:rPr lang="zh-CN" altLang="en-US" sz="2400" b="1" dirty="0">
                <a:solidFill>
                  <a:schemeClr val="bg1"/>
                </a:solidFill>
              </a:rPr>
              <a:t>海尔工业技术园区</a:t>
            </a:r>
            <a:endParaRPr lang="ru-RU" sz="2400" b="1" dirty="0">
              <a:solidFill>
                <a:schemeClr val="bg1"/>
              </a:solidFill>
            </a:endParaRPr>
          </a:p>
          <a:p>
            <a:endParaRPr lang="ru-RU" b="1" dirty="0">
              <a:solidFill>
                <a:schemeClr val="bg1"/>
              </a:solidFill>
            </a:endParaRPr>
          </a:p>
          <a:p>
            <a:endParaRPr lang="ru-RU" b="1" dirty="0">
              <a:solidFill>
                <a:schemeClr val="bg1"/>
              </a:solidFill>
            </a:endParaRP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Россия, Республика Татарстан, </a:t>
            </a:r>
          </a:p>
          <a:p>
            <a:r>
              <a:rPr lang="ru-RU" b="1" dirty="0">
                <a:solidFill>
                  <a:schemeClr val="bg1"/>
                </a:solidFill>
              </a:rPr>
              <a:t>г</a:t>
            </a:r>
            <a:r>
              <a:rPr lang="ru-RU" b="1" i="0" dirty="0">
                <a:solidFill>
                  <a:schemeClr val="bg1"/>
                </a:solidFill>
                <a:effectLst/>
              </a:rPr>
              <a:t>. Набережные Челны, 2024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俄罗斯，鞑靼斯坦共和国，卡马河畔切尔尼</a:t>
            </a:r>
            <a:endParaRPr lang="en-US" b="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03977F8-193C-50B0-5EF3-5091599135E5}"/>
              </a:ext>
            </a:extLst>
          </p:cNvPr>
          <p:cNvSpPr/>
          <p:nvPr/>
        </p:nvSpPr>
        <p:spPr>
          <a:xfrm>
            <a:off x="-35570" y="2056182"/>
            <a:ext cx="279407" cy="3093720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08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F1BB5A-815B-7F48-31D1-A2F9B763EA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42"/>
          <a:stretch/>
        </p:blipFill>
        <p:spPr>
          <a:xfrm>
            <a:off x="6015567" y="-915216"/>
            <a:ext cx="6176433" cy="7757907"/>
          </a:xfrm>
          <a:prstGeom prst="rect">
            <a:avLst/>
          </a:prstGeom>
        </p:spPr>
      </p:pic>
      <p:sp>
        <p:nvSpPr>
          <p:cNvPr id="6" name="AutoShape 2">
            <a:extLst>
              <a:ext uri="{FF2B5EF4-FFF2-40B4-BE49-F238E27FC236}">
                <a16:creationId xmlns:a16="http://schemas.microsoft.com/office/drawing/2014/main" id="{B3D5221F-1F39-927B-4E5A-8679FB4F01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82433" y="3276599"/>
            <a:ext cx="2865967" cy="286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D6FCCC-E97E-99D5-29AA-F68833A7FB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3854976"/>
            <a:ext cx="258234" cy="32279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C3918C-6744-3CED-2D37-FA94FF58F6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608" y="3693579"/>
            <a:ext cx="258234" cy="3227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3FF3060-9981-712E-5A75-4628DE4E36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491" y="3370786"/>
            <a:ext cx="258234" cy="32279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B5CF334-FA45-D056-7DAD-124F989815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849" y="3321046"/>
            <a:ext cx="258234" cy="32279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1C4609D-5562-0336-08A4-5DB46F5BF8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799" y="3386658"/>
            <a:ext cx="258234" cy="32279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1B2F393-3D87-5D82-89A1-E3F9AC21E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872" y="3195630"/>
            <a:ext cx="258234" cy="32279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A435F2B-8AE3-1109-0FB9-8EA6520A34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070" y="2939519"/>
            <a:ext cx="258234" cy="32279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B20A272-97D2-DE1B-9552-570B0373B3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491" y="2832359"/>
            <a:ext cx="258234" cy="322793"/>
          </a:xfrm>
          <a:prstGeom prst="rect">
            <a:avLst/>
          </a:prstGeom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184E7098-8020-90B9-9A31-E67655586F8F}"/>
              </a:ext>
            </a:extLst>
          </p:cNvPr>
          <p:cNvCxnSpPr>
            <a:cxnSpLocks/>
          </p:cNvCxnSpPr>
          <p:nvPr/>
        </p:nvCxnSpPr>
        <p:spPr>
          <a:xfrm flipV="1">
            <a:off x="9605434" y="2785533"/>
            <a:ext cx="668190" cy="585253"/>
          </a:xfrm>
          <a:prstGeom prst="line">
            <a:avLst/>
          </a:prstGeom>
          <a:ln w="28575">
            <a:solidFill>
              <a:srgbClr val="0C54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5400AD02-3967-BC77-3FD4-59C770B1B4C3}"/>
              </a:ext>
            </a:extLst>
          </p:cNvPr>
          <p:cNvSpPr/>
          <p:nvPr/>
        </p:nvSpPr>
        <p:spPr>
          <a:xfrm>
            <a:off x="10219602" y="2621492"/>
            <a:ext cx="625310" cy="24183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C54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>
                <a:solidFill>
                  <a:schemeClr val="tx1"/>
                </a:solidFill>
              </a:rPr>
              <a:t>Ижевск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153110BE-DF6E-4307-6B9B-0C962C6DC362}"/>
              </a:ext>
            </a:extLst>
          </p:cNvPr>
          <p:cNvCxnSpPr>
            <a:cxnSpLocks/>
          </p:cNvCxnSpPr>
          <p:nvPr/>
        </p:nvCxnSpPr>
        <p:spPr>
          <a:xfrm>
            <a:off x="9315118" y="3613672"/>
            <a:ext cx="1203981" cy="0"/>
          </a:xfrm>
          <a:prstGeom prst="line">
            <a:avLst/>
          </a:prstGeom>
          <a:ln w="28575">
            <a:solidFill>
              <a:srgbClr val="0C54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4A890E98-5621-AEC3-515F-A00C40D5C3A0}"/>
              </a:ext>
            </a:extLst>
          </p:cNvPr>
          <p:cNvCxnSpPr>
            <a:cxnSpLocks/>
          </p:cNvCxnSpPr>
          <p:nvPr/>
        </p:nvCxnSpPr>
        <p:spPr>
          <a:xfrm flipV="1">
            <a:off x="8977118" y="2904334"/>
            <a:ext cx="668190" cy="585253"/>
          </a:xfrm>
          <a:prstGeom prst="line">
            <a:avLst/>
          </a:prstGeom>
          <a:ln w="28575">
            <a:solidFill>
              <a:srgbClr val="0C54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4787020B-5F90-CEFC-7663-42DA301C79E5}"/>
              </a:ext>
            </a:extLst>
          </p:cNvPr>
          <p:cNvCxnSpPr>
            <a:cxnSpLocks/>
          </p:cNvCxnSpPr>
          <p:nvPr/>
        </p:nvCxnSpPr>
        <p:spPr>
          <a:xfrm flipH="1" flipV="1">
            <a:off x="8912366" y="2152924"/>
            <a:ext cx="4476" cy="786595"/>
          </a:xfrm>
          <a:prstGeom prst="line">
            <a:avLst/>
          </a:prstGeom>
          <a:ln w="28575">
            <a:solidFill>
              <a:srgbClr val="0C54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3AE9527E-75F2-F0DF-062D-3DED87092827}"/>
              </a:ext>
            </a:extLst>
          </p:cNvPr>
          <p:cNvCxnSpPr>
            <a:cxnSpLocks/>
          </p:cNvCxnSpPr>
          <p:nvPr/>
        </p:nvCxnSpPr>
        <p:spPr>
          <a:xfrm>
            <a:off x="9453033" y="4070872"/>
            <a:ext cx="1203981" cy="0"/>
          </a:xfrm>
          <a:prstGeom prst="line">
            <a:avLst/>
          </a:prstGeom>
          <a:ln w="28575">
            <a:solidFill>
              <a:srgbClr val="0C54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85D25EE-134C-0ABB-C56F-90FC29884607}"/>
              </a:ext>
            </a:extLst>
          </p:cNvPr>
          <p:cNvCxnSpPr>
            <a:cxnSpLocks/>
          </p:cNvCxnSpPr>
          <p:nvPr/>
        </p:nvCxnSpPr>
        <p:spPr>
          <a:xfrm>
            <a:off x="7583744" y="3914238"/>
            <a:ext cx="1203981" cy="0"/>
          </a:xfrm>
          <a:prstGeom prst="line">
            <a:avLst/>
          </a:prstGeom>
          <a:ln w="28575">
            <a:solidFill>
              <a:srgbClr val="0C54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F9FABAFC-FA8C-8609-9FE1-531B38B43B84}"/>
              </a:ext>
            </a:extLst>
          </p:cNvPr>
          <p:cNvCxnSpPr>
            <a:cxnSpLocks/>
          </p:cNvCxnSpPr>
          <p:nvPr/>
        </p:nvCxnSpPr>
        <p:spPr>
          <a:xfrm>
            <a:off x="7327627" y="3590910"/>
            <a:ext cx="1203981" cy="0"/>
          </a:xfrm>
          <a:prstGeom prst="line">
            <a:avLst/>
          </a:prstGeom>
          <a:ln w="28575">
            <a:solidFill>
              <a:srgbClr val="0C54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5F37C05B-2D8E-247A-3BA8-1C1E6B48185A}"/>
              </a:ext>
            </a:extLst>
          </p:cNvPr>
          <p:cNvCxnSpPr>
            <a:cxnSpLocks/>
          </p:cNvCxnSpPr>
          <p:nvPr/>
        </p:nvCxnSpPr>
        <p:spPr>
          <a:xfrm flipH="1" flipV="1">
            <a:off x="7991809" y="2611700"/>
            <a:ext cx="543985" cy="435224"/>
          </a:xfrm>
          <a:prstGeom prst="line">
            <a:avLst/>
          </a:prstGeom>
          <a:ln w="28575">
            <a:solidFill>
              <a:srgbClr val="0C54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6A9E770C-F784-4BC1-5066-AE30DF719740}"/>
              </a:ext>
            </a:extLst>
          </p:cNvPr>
          <p:cNvSpPr/>
          <p:nvPr/>
        </p:nvSpPr>
        <p:spPr>
          <a:xfrm>
            <a:off x="6876219" y="2440775"/>
            <a:ext cx="1163063" cy="24183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C54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>
                <a:solidFill>
                  <a:schemeClr val="tx1"/>
                </a:solidFill>
              </a:rPr>
              <a:t>Нижний Новгород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DD276F3D-D65C-39D9-BC46-804692F1FCF5}"/>
              </a:ext>
            </a:extLst>
          </p:cNvPr>
          <p:cNvSpPr/>
          <p:nvPr/>
        </p:nvSpPr>
        <p:spPr>
          <a:xfrm>
            <a:off x="6863686" y="3429000"/>
            <a:ext cx="649926" cy="24183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C54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>
                <a:solidFill>
                  <a:schemeClr val="tx1"/>
                </a:solidFill>
              </a:rPr>
              <a:t>Саранск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DC7B4A91-F9D8-207F-D54F-444674111A05}"/>
              </a:ext>
            </a:extLst>
          </p:cNvPr>
          <p:cNvSpPr/>
          <p:nvPr/>
        </p:nvSpPr>
        <p:spPr>
          <a:xfrm>
            <a:off x="6863686" y="3752821"/>
            <a:ext cx="707525" cy="24183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C54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>
                <a:solidFill>
                  <a:schemeClr val="tx1"/>
                </a:solidFill>
              </a:rPr>
              <a:t>Тольятти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F871489F-A9EE-4B08-BA67-1434AA23420A}"/>
              </a:ext>
            </a:extLst>
          </p:cNvPr>
          <p:cNvSpPr/>
          <p:nvPr/>
        </p:nvSpPr>
        <p:spPr>
          <a:xfrm>
            <a:off x="10219602" y="3880633"/>
            <a:ext cx="707525" cy="24183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C54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>
                <a:solidFill>
                  <a:schemeClr val="tx1"/>
                </a:solidFill>
              </a:rPr>
              <a:t>Уфа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9539AFC4-D0D3-F84D-E8A5-A02C3091DE55}"/>
              </a:ext>
            </a:extLst>
          </p:cNvPr>
          <p:cNvSpPr/>
          <p:nvPr/>
        </p:nvSpPr>
        <p:spPr>
          <a:xfrm>
            <a:off x="10219602" y="3427138"/>
            <a:ext cx="1273557" cy="241832"/>
          </a:xfrm>
          <a:prstGeom prst="roundRect">
            <a:avLst/>
          </a:prstGeom>
          <a:solidFill>
            <a:srgbClr val="00BAF3"/>
          </a:solidFill>
          <a:ln w="28575">
            <a:solidFill>
              <a:srgbClr val="0C54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>
                <a:solidFill>
                  <a:schemeClr val="bg1"/>
                </a:solidFill>
              </a:rPr>
              <a:t>Набережные Челны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BF78D3F6-D4E1-1EBF-A223-809C541E4404}"/>
              </a:ext>
            </a:extLst>
          </p:cNvPr>
          <p:cNvSpPr/>
          <p:nvPr/>
        </p:nvSpPr>
        <p:spPr>
          <a:xfrm>
            <a:off x="9517037" y="2773482"/>
            <a:ext cx="625310" cy="24183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C54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>
                <a:solidFill>
                  <a:schemeClr val="tx1"/>
                </a:solidFill>
              </a:rPr>
              <a:t>Казань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994C8B00-751A-A64E-56E5-4F762A835C83}"/>
              </a:ext>
            </a:extLst>
          </p:cNvPr>
          <p:cNvSpPr/>
          <p:nvPr/>
        </p:nvSpPr>
        <p:spPr>
          <a:xfrm>
            <a:off x="8832849" y="1959246"/>
            <a:ext cx="812459" cy="24183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C54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>
                <a:solidFill>
                  <a:schemeClr val="tx1"/>
                </a:solidFill>
              </a:rPr>
              <a:t>Чебоксары</a:t>
            </a: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B46DA762-CD8E-11F3-BE51-05050D2B5167}"/>
              </a:ext>
            </a:extLst>
          </p:cNvPr>
          <p:cNvGrpSpPr/>
          <p:nvPr/>
        </p:nvGrpSpPr>
        <p:grpSpPr>
          <a:xfrm>
            <a:off x="9147222" y="3346145"/>
            <a:ext cx="369816" cy="411652"/>
            <a:chOff x="9147222" y="3346145"/>
            <a:chExt cx="369816" cy="411652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57A5E948-E6BB-5BC3-8E85-E35E3181ABF2}"/>
                </a:ext>
              </a:extLst>
            </p:cNvPr>
            <p:cNvSpPr/>
            <p:nvPr/>
          </p:nvSpPr>
          <p:spPr>
            <a:xfrm>
              <a:off x="9147222" y="3346145"/>
              <a:ext cx="369816" cy="411652"/>
            </a:xfrm>
            <a:prstGeom prst="roundRect">
              <a:avLst/>
            </a:prstGeom>
            <a:solidFill>
              <a:srgbClr val="00BAF3"/>
            </a:solidFill>
            <a:ln w="28575">
              <a:solidFill>
                <a:srgbClr val="0C54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FA52424E-64EB-FB62-0DBC-B04AC466E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94800" y="3386658"/>
              <a:ext cx="258233" cy="322791"/>
            </a:xfrm>
            <a:prstGeom prst="rect">
              <a:avLst/>
            </a:prstGeom>
          </p:spPr>
        </p:pic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112E53-F017-7D77-3CD1-706F7EE27E75}"/>
              </a:ext>
            </a:extLst>
          </p:cNvPr>
          <p:cNvSpPr/>
          <p:nvPr/>
        </p:nvSpPr>
        <p:spPr>
          <a:xfrm>
            <a:off x="-35567" y="0"/>
            <a:ext cx="5501468" cy="6858000"/>
          </a:xfrm>
          <a:prstGeom prst="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EE202DB-CFF1-BC96-D6C3-195FB8D2C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04097"/>
              </p:ext>
            </p:extLst>
          </p:nvPr>
        </p:nvGraphicFramePr>
        <p:xfrm>
          <a:off x="5837057" y="4571910"/>
          <a:ext cx="4851659" cy="21087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53430">
                  <a:extLst>
                    <a:ext uri="{9D8B030D-6E8A-4147-A177-3AD203B41FA5}">
                      <a16:colId xmlns:a16="http://schemas.microsoft.com/office/drawing/2014/main" val="636194832"/>
                    </a:ext>
                  </a:extLst>
                </a:gridCol>
                <a:gridCol w="1574484">
                  <a:extLst>
                    <a:ext uri="{9D8B030D-6E8A-4147-A177-3AD203B41FA5}">
                      <a16:colId xmlns:a16="http://schemas.microsoft.com/office/drawing/2014/main" val="4266756403"/>
                    </a:ext>
                  </a:extLst>
                </a:gridCol>
                <a:gridCol w="1623745">
                  <a:extLst>
                    <a:ext uri="{9D8B030D-6E8A-4147-A177-3AD203B41FA5}">
                      <a16:colId xmlns:a16="http://schemas.microsoft.com/office/drawing/2014/main" val="3801288010"/>
                    </a:ext>
                  </a:extLst>
                </a:gridCol>
              </a:tblGrid>
              <a:tr h="2972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Города рядом</a:t>
                      </a: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附近城市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C54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Расстояние (км)</a:t>
                      </a:r>
                      <a:r>
                        <a:rPr lang="zh-CN" alt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距离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C54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Время до Наб. Челнов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时间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C54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046578"/>
                  </a:ext>
                </a:extLst>
              </a:tr>
              <a:tr h="236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Казань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喀山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9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 км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часа 41 мин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994711"/>
                  </a:ext>
                </a:extLst>
              </a:tr>
              <a:tr h="236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Ижевск </a:t>
                      </a:r>
                      <a:r>
                        <a:rPr lang="zh-CN" altLang="en-US" sz="1100" b="1" u="none" strike="noStrike" dirty="0">
                          <a:effectLst/>
                        </a:rPr>
                        <a:t>伊热夫斯克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9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207 км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 часа 28 мин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495513"/>
                  </a:ext>
                </a:extLst>
              </a:tr>
              <a:tr h="236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Уфа </a:t>
                      </a:r>
                      <a:r>
                        <a:rPr lang="zh-CN" altLang="en-US" sz="1100" b="1" u="none" strike="noStrike" dirty="0">
                          <a:effectLst/>
                        </a:rPr>
                        <a:t>乌法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9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292 км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 часа 11 мин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739809"/>
                  </a:ext>
                </a:extLst>
              </a:tr>
              <a:tr h="236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Тольятти </a:t>
                      </a:r>
                      <a:r>
                        <a:rPr lang="zh-CN" altLang="en-US" sz="1100" b="1" u="none" strike="noStrike" dirty="0">
                          <a:effectLst/>
                        </a:rPr>
                        <a:t>陶里亚蒂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9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400 км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5 час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603433"/>
                  </a:ext>
                </a:extLst>
              </a:tr>
              <a:tr h="236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Чебоксары </a:t>
                      </a:r>
                      <a:r>
                        <a:rPr lang="zh-CN" altLang="en-US" sz="1100" b="1" u="none" strike="noStrike" dirty="0">
                          <a:effectLst/>
                        </a:rPr>
                        <a:t>切博克萨雷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9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405 км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5 час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560323"/>
                  </a:ext>
                </a:extLst>
              </a:tr>
              <a:tr h="3114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Нижний Новгород </a:t>
                      </a:r>
                      <a:r>
                        <a:rPr lang="zh-CN" altLang="en-US" sz="1100" b="1" u="none" strike="noStrike" dirty="0">
                          <a:effectLst/>
                        </a:rPr>
                        <a:t>下诺夫哥罗德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9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640 км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9 час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1898003"/>
                  </a:ext>
                </a:extLst>
              </a:tr>
              <a:tr h="236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Саранск </a:t>
                      </a:r>
                      <a:r>
                        <a:rPr lang="zh-CN" altLang="en-US" sz="1100" b="1" u="none" strike="noStrike" dirty="0">
                          <a:effectLst/>
                        </a:rPr>
                        <a:t>萨兰斯克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9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662 км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8 час 9 мин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53016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3B552A-0B0B-0DFD-943E-8219BA80B5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662" y="176095"/>
            <a:ext cx="442977" cy="5537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8A9354-24C9-C825-DB12-F62C5B99233C}"/>
              </a:ext>
            </a:extLst>
          </p:cNvPr>
          <p:cNvSpPr txBox="1"/>
          <p:nvPr/>
        </p:nvSpPr>
        <p:spPr>
          <a:xfrm>
            <a:off x="9434503" y="280523"/>
            <a:ext cx="1842123" cy="399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i="0" dirty="0">
                <a:effectLst/>
              </a:rPr>
              <a:t>Аэропорт 27 км</a:t>
            </a:r>
            <a:endParaRPr lang="en-US" i="0" dirty="0">
              <a:effectLst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860D80-7B71-2CF3-8539-B1A946443D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755" y="627862"/>
            <a:ext cx="524467" cy="6555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D1ED48-1BBE-A11A-6F5E-4DA3C32C95EB}"/>
              </a:ext>
            </a:extLst>
          </p:cNvPr>
          <p:cNvSpPr txBox="1"/>
          <p:nvPr/>
        </p:nvSpPr>
        <p:spPr>
          <a:xfrm>
            <a:off x="9449222" y="781799"/>
            <a:ext cx="3336932" cy="393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i="0" dirty="0">
                <a:effectLst/>
              </a:rPr>
              <a:t>ЖД вокзал </a:t>
            </a:r>
            <a:r>
              <a:rPr lang="ru-RU" sz="1200" i="0" dirty="0">
                <a:effectLst/>
              </a:rPr>
              <a:t>(в пределах города)</a:t>
            </a:r>
            <a:endParaRPr lang="en-US" sz="1200" i="0" dirty="0">
              <a:effectLst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08404FB-7531-7FE6-2FF7-0D6457D96A8E}"/>
              </a:ext>
            </a:extLst>
          </p:cNvPr>
          <p:cNvGrpSpPr/>
          <p:nvPr/>
        </p:nvGrpSpPr>
        <p:grpSpPr>
          <a:xfrm>
            <a:off x="9039723" y="1256108"/>
            <a:ext cx="402140" cy="374677"/>
            <a:chOff x="5822112" y="1256108"/>
            <a:chExt cx="402140" cy="374677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518BA18A-6724-C76A-2192-A9ADB46467CF}"/>
                </a:ext>
              </a:extLst>
            </p:cNvPr>
            <p:cNvGrpSpPr/>
            <p:nvPr/>
          </p:nvGrpSpPr>
          <p:grpSpPr>
            <a:xfrm>
              <a:off x="5822112" y="1362269"/>
              <a:ext cx="394780" cy="268516"/>
              <a:chOff x="5822112" y="1362269"/>
              <a:chExt cx="394780" cy="268516"/>
            </a:xfrm>
          </p:grpSpPr>
          <p:sp>
            <p:nvSpPr>
              <p:cNvPr id="25" name="Прямоугольник: скругленные углы 24">
                <a:extLst>
                  <a:ext uri="{FF2B5EF4-FFF2-40B4-BE49-F238E27FC236}">
                    <a16:creationId xmlns:a16="http://schemas.microsoft.com/office/drawing/2014/main" id="{944E18E5-3241-DFF5-3237-7DD6996CFF1E}"/>
                  </a:ext>
                </a:extLst>
              </p:cNvPr>
              <p:cNvSpPr/>
              <p:nvPr/>
            </p:nvSpPr>
            <p:spPr>
              <a:xfrm>
                <a:off x="5822112" y="1362269"/>
                <a:ext cx="394780" cy="268516"/>
              </a:xfrm>
              <a:prstGeom prst="roundRect">
                <a:avLst/>
              </a:prstGeom>
              <a:solidFill>
                <a:srgbClr val="0053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52008377-DF4F-2EC9-3D73-F9342659CB3B}"/>
                  </a:ext>
                </a:extLst>
              </p:cNvPr>
              <p:cNvSpPr/>
              <p:nvPr/>
            </p:nvSpPr>
            <p:spPr>
              <a:xfrm>
                <a:off x="5859624" y="1398906"/>
                <a:ext cx="319171" cy="195241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6F064AE-78CA-9422-762E-3C388FA5D6E7}"/>
                </a:ext>
              </a:extLst>
            </p:cNvPr>
            <p:cNvSpPr txBox="1"/>
            <p:nvPr/>
          </p:nvSpPr>
          <p:spPr>
            <a:xfrm>
              <a:off x="5837058" y="1256108"/>
              <a:ext cx="387194" cy="370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ts val="2500"/>
                </a:lnSpc>
              </a:pPr>
              <a:r>
                <a:rPr lang="ru-RU" sz="1100" b="1" i="0" dirty="0">
                  <a:solidFill>
                    <a:schemeClr val="bg1"/>
                  </a:solidFill>
                  <a:effectLst/>
                </a:rPr>
                <a:t>М7</a:t>
              </a:r>
              <a:endParaRPr lang="en-US" sz="1100" b="1" i="0" dirty="0">
                <a:solidFill>
                  <a:schemeClr val="bg1"/>
                </a:solidFill>
                <a:effectLst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E0A7F7A3-506C-FD98-D7DF-4D0592F0B84F}"/>
              </a:ext>
            </a:extLst>
          </p:cNvPr>
          <p:cNvSpPr txBox="1"/>
          <p:nvPr/>
        </p:nvSpPr>
        <p:spPr>
          <a:xfrm>
            <a:off x="9449222" y="1288633"/>
            <a:ext cx="1842123" cy="399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i="0" dirty="0">
                <a:effectLst/>
              </a:rPr>
              <a:t>Трасса М7</a:t>
            </a:r>
            <a:endParaRPr lang="en-US" i="0" dirty="0">
              <a:effectLst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C6483D74-3A7E-493A-7A14-FDA342C41A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72" y="280523"/>
            <a:ext cx="290798" cy="36349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0C4FFFBA-F838-5273-CD70-981F6BCB02B3}"/>
              </a:ext>
            </a:extLst>
          </p:cNvPr>
          <p:cNvSpPr txBox="1"/>
          <p:nvPr/>
        </p:nvSpPr>
        <p:spPr>
          <a:xfrm>
            <a:off x="862802" y="304745"/>
            <a:ext cx="3502877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500" b="1" i="0" dirty="0">
                <a:solidFill>
                  <a:schemeClr val="bg1"/>
                </a:solidFill>
                <a:effectLst/>
              </a:rPr>
              <a:t>РАСПОЛОЖЕНИЕ</a:t>
            </a:r>
            <a:r>
              <a:rPr lang="ru-RU" sz="2500" b="1" dirty="0">
                <a:solidFill>
                  <a:schemeClr val="bg1"/>
                </a:solidFill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</a:rPr>
              <a:t>位置</a:t>
            </a:r>
            <a:r>
              <a:rPr lang="ru-RU" b="1" i="0" dirty="0">
                <a:solidFill>
                  <a:schemeClr val="bg1"/>
                </a:solidFill>
                <a:effectLst/>
              </a:rPr>
              <a:t>:</a:t>
            </a:r>
            <a:endParaRPr lang="en-US" b="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130531-2DB6-929C-C06A-BC18CDB2D47E}"/>
              </a:ext>
            </a:extLst>
          </p:cNvPr>
          <p:cNvSpPr txBox="1"/>
          <p:nvPr/>
        </p:nvSpPr>
        <p:spPr>
          <a:xfrm>
            <a:off x="899347" y="1011883"/>
            <a:ext cx="3696466" cy="13424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sz="2100" i="0" dirty="0">
                <a:solidFill>
                  <a:schemeClr val="bg1"/>
                </a:solidFill>
                <a:effectLst/>
              </a:rPr>
              <a:t>РОССИЯ</a:t>
            </a:r>
          </a:p>
          <a:p>
            <a:pPr algn="just">
              <a:lnSpc>
                <a:spcPts val="2500"/>
              </a:lnSpc>
            </a:pPr>
            <a:r>
              <a:rPr lang="ru-RU" sz="2100" i="0" dirty="0">
                <a:solidFill>
                  <a:schemeClr val="bg1"/>
                </a:solidFill>
                <a:effectLst/>
              </a:rPr>
              <a:t>РЕСПУБЛИКА ТАТАРСТАН</a:t>
            </a:r>
          </a:p>
          <a:p>
            <a:pPr algn="just">
              <a:lnSpc>
                <a:spcPts val="2500"/>
              </a:lnSpc>
            </a:pPr>
            <a:r>
              <a:rPr lang="ru-RU" sz="2100" dirty="0">
                <a:solidFill>
                  <a:schemeClr val="bg1"/>
                </a:solidFill>
              </a:rPr>
              <a:t>Г. НАБЕРЕЖНЫЕ ЧЕЛНЫ</a:t>
            </a:r>
            <a:endParaRPr lang="en-US" sz="2100" dirty="0">
              <a:solidFill>
                <a:schemeClr val="bg1"/>
              </a:solidFill>
            </a:endParaRPr>
          </a:p>
          <a:p>
            <a:pPr algn="just">
              <a:lnSpc>
                <a:spcPts val="2500"/>
              </a:lnSpc>
            </a:pPr>
            <a:r>
              <a:rPr lang="zh-CN" altLang="en-US" sz="1400" i="0" dirty="0">
                <a:solidFill>
                  <a:schemeClr val="bg1"/>
                </a:solidFill>
                <a:effectLst/>
              </a:rPr>
              <a:t>俄罗斯，鞑靼斯坦共和国，卡马河畔切尔尼</a:t>
            </a:r>
            <a:endParaRPr lang="en-US" sz="140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92DCD68-6C47-F1E6-B9DF-6E4CF3E677C4}"/>
              </a:ext>
            </a:extLst>
          </p:cNvPr>
          <p:cNvSpPr txBox="1"/>
          <p:nvPr/>
        </p:nvSpPr>
        <p:spPr>
          <a:xfrm>
            <a:off x="373381" y="2646241"/>
            <a:ext cx="45077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i="0" dirty="0">
                <a:solidFill>
                  <a:schemeClr val="bg1"/>
                </a:solidFill>
                <a:effectLst/>
              </a:rPr>
              <a:t>545 750 </a:t>
            </a:r>
            <a:r>
              <a:rPr lang="ru-RU" sz="2100" i="0" dirty="0">
                <a:solidFill>
                  <a:schemeClr val="bg1"/>
                </a:solidFill>
                <a:effectLst/>
              </a:rPr>
              <a:t>жителей</a:t>
            </a:r>
            <a:r>
              <a:rPr lang="en-US" sz="21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2100" dirty="0">
                <a:solidFill>
                  <a:schemeClr val="bg1"/>
                </a:solidFill>
              </a:rPr>
              <a:t>/</a:t>
            </a:r>
            <a:r>
              <a:rPr lang="zh-CN" altLang="en-US" sz="1400" i="0" dirty="0">
                <a:solidFill>
                  <a:schemeClr val="bg1"/>
                </a:solidFill>
                <a:effectLst/>
              </a:rPr>
              <a:t>居民</a:t>
            </a:r>
            <a:endParaRPr lang="en-US" sz="210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D852DDC5-3426-D1F6-CFAE-AADA458C00E7}"/>
              </a:ext>
            </a:extLst>
          </p:cNvPr>
          <p:cNvSpPr/>
          <p:nvPr/>
        </p:nvSpPr>
        <p:spPr>
          <a:xfrm>
            <a:off x="-35567" y="2422957"/>
            <a:ext cx="279408" cy="3579062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AF2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3CC801D-84B9-8FF9-6FDC-518EF399C5CC}"/>
              </a:ext>
            </a:extLst>
          </p:cNvPr>
          <p:cNvSpPr txBox="1"/>
          <p:nvPr/>
        </p:nvSpPr>
        <p:spPr>
          <a:xfrm>
            <a:off x="419877" y="3498054"/>
            <a:ext cx="33825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dirty="0">
                <a:solidFill>
                  <a:schemeClr val="bg1"/>
                </a:solidFill>
                <a:effectLst/>
              </a:rPr>
              <a:t>на начало 2023 года</a:t>
            </a:r>
            <a:r>
              <a:rPr lang="ru-RU" sz="1200" dirty="0">
                <a:solidFill>
                  <a:schemeClr val="bg1"/>
                </a:solidFill>
              </a:rPr>
              <a:t>, по</a:t>
            </a:r>
            <a:r>
              <a:rPr lang="ru-RU" sz="1200" b="0" dirty="0">
                <a:solidFill>
                  <a:schemeClr val="bg1"/>
                </a:solidFill>
                <a:effectLst/>
              </a:rPr>
              <a:t> официальным данным, </a:t>
            </a:r>
          </a:p>
          <a:p>
            <a:r>
              <a:rPr lang="ru-RU" sz="1200" b="0" dirty="0">
                <a:solidFill>
                  <a:schemeClr val="bg1"/>
                </a:solidFill>
                <a:effectLst/>
              </a:rPr>
              <a:t>с учетом Всероссийской переписи населения</a:t>
            </a:r>
            <a:endParaRPr lang="en-US" sz="1200" b="0" dirty="0">
              <a:solidFill>
                <a:schemeClr val="bg1"/>
              </a:solidFill>
              <a:effectLst/>
            </a:endParaRPr>
          </a:p>
          <a:p>
            <a:r>
              <a:rPr lang="zh-CN" altLang="en-US" sz="1200" dirty="0">
                <a:solidFill>
                  <a:schemeClr val="bg1"/>
                </a:solidFill>
                <a:effectLst/>
              </a:rPr>
              <a:t>根据官方数据，</a:t>
            </a:r>
            <a:r>
              <a:rPr lang="en-US" altLang="zh-CN" sz="1200" dirty="0">
                <a:solidFill>
                  <a:schemeClr val="bg1"/>
                </a:solidFill>
                <a:effectLst/>
              </a:rPr>
              <a:t>2023</a:t>
            </a:r>
            <a:r>
              <a:rPr lang="zh-CN" altLang="en-US" sz="1200" dirty="0">
                <a:solidFill>
                  <a:schemeClr val="bg1"/>
                </a:solidFill>
                <a:effectLst/>
              </a:rPr>
              <a:t>年初全俄人口普查</a:t>
            </a:r>
            <a:endParaRPr lang="en-US" sz="1200" dirty="0">
              <a:solidFill>
                <a:schemeClr val="bg1"/>
              </a:solidFill>
              <a:effectLst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FC59708-5E1E-BB0E-619C-6FD5E00E7B65}"/>
              </a:ext>
            </a:extLst>
          </p:cNvPr>
          <p:cNvSpPr txBox="1"/>
          <p:nvPr/>
        </p:nvSpPr>
        <p:spPr>
          <a:xfrm>
            <a:off x="419877" y="4472298"/>
            <a:ext cx="491888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/>
              </a:rPr>
              <a:t>1 069</a:t>
            </a:r>
            <a:r>
              <a:rPr lang="ru-RU" sz="54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ru-RU" sz="2100" i="0" dirty="0">
                <a:solidFill>
                  <a:schemeClr val="bg1"/>
                </a:solidFill>
                <a:effectLst/>
              </a:rPr>
              <a:t>километров до Москвы</a:t>
            </a:r>
            <a:r>
              <a:rPr lang="en-US" sz="2100" i="0" dirty="0">
                <a:solidFill>
                  <a:schemeClr val="bg1"/>
                </a:solidFill>
                <a:effectLst/>
              </a:rPr>
              <a:t> </a:t>
            </a:r>
          </a:p>
          <a:p>
            <a:r>
              <a:rPr lang="zh-CN" altLang="en-US" sz="1200" dirty="0">
                <a:solidFill>
                  <a:schemeClr val="bg1"/>
                </a:solidFill>
              </a:rPr>
              <a:t>离莫斯科距离</a:t>
            </a:r>
            <a:endParaRPr lang="en-US" sz="110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1D3280C-0313-D175-6234-EAA5BB8E12F2}"/>
              </a:ext>
            </a:extLst>
          </p:cNvPr>
          <p:cNvSpPr txBox="1"/>
          <p:nvPr/>
        </p:nvSpPr>
        <p:spPr>
          <a:xfrm>
            <a:off x="419877" y="5677374"/>
            <a:ext cx="400976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i="0" dirty="0">
                <a:solidFill>
                  <a:schemeClr val="bg1"/>
                </a:solidFill>
                <a:effectLst/>
              </a:rPr>
              <a:t>Расстояние от г. Наб.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1200" i="0" dirty="0">
                <a:solidFill>
                  <a:schemeClr val="bg1"/>
                </a:solidFill>
                <a:effectLst/>
              </a:rPr>
              <a:t>Челнов до г. Москвы составляет </a:t>
            </a:r>
            <a:endParaRPr lang="en-US" sz="1200" dirty="0">
              <a:solidFill>
                <a:schemeClr val="bg1"/>
              </a:solidFill>
            </a:endParaRPr>
          </a:p>
          <a:p>
            <a:r>
              <a:rPr lang="ru-RU" sz="1200" i="0" dirty="0">
                <a:solidFill>
                  <a:schemeClr val="bg1"/>
                </a:solidFill>
                <a:effectLst/>
              </a:rPr>
              <a:t>1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1200" i="0" dirty="0">
                <a:solidFill>
                  <a:schemeClr val="bg1"/>
                </a:solidFill>
                <a:effectLst/>
              </a:rPr>
              <a:t>068 км на автомобиле (13 ч 21 мин) и 922 км по прямой</a:t>
            </a:r>
            <a:endParaRPr lang="en-US" sz="1200" i="0" dirty="0">
              <a:solidFill>
                <a:schemeClr val="bg1"/>
              </a:solidFill>
              <a:effectLst/>
            </a:endParaRPr>
          </a:p>
          <a:p>
            <a:r>
              <a:rPr lang="zh-CN" altLang="en-US" sz="1100" dirty="0">
                <a:solidFill>
                  <a:schemeClr val="bg1"/>
                </a:solidFill>
                <a:effectLst/>
              </a:rPr>
              <a:t>切尔尼到莫斯科的距离是车程 </a:t>
            </a:r>
            <a:r>
              <a:rPr lang="en-US" altLang="zh-CN" sz="1100" dirty="0">
                <a:solidFill>
                  <a:schemeClr val="bg1"/>
                </a:solidFill>
                <a:effectLst/>
              </a:rPr>
              <a:t>1,068 </a:t>
            </a:r>
            <a:r>
              <a:rPr lang="zh-CN" altLang="en-US" sz="1100" dirty="0">
                <a:solidFill>
                  <a:schemeClr val="bg1"/>
                </a:solidFill>
                <a:effectLst/>
              </a:rPr>
              <a:t>公里（</a:t>
            </a:r>
            <a:r>
              <a:rPr lang="en-US" altLang="zh-CN" sz="1100" dirty="0">
                <a:solidFill>
                  <a:schemeClr val="bg1"/>
                </a:solidFill>
                <a:effectLst/>
              </a:rPr>
              <a:t>13 </a:t>
            </a:r>
            <a:r>
              <a:rPr lang="zh-CN" altLang="en-US" sz="1100" dirty="0">
                <a:solidFill>
                  <a:schemeClr val="bg1"/>
                </a:solidFill>
                <a:effectLst/>
              </a:rPr>
              <a:t>小时 </a:t>
            </a:r>
            <a:r>
              <a:rPr lang="en-US" altLang="zh-CN" sz="1100" dirty="0">
                <a:solidFill>
                  <a:schemeClr val="bg1"/>
                </a:solidFill>
                <a:effectLst/>
              </a:rPr>
              <a:t>21 </a:t>
            </a:r>
            <a:r>
              <a:rPr lang="zh-CN" altLang="en-US" sz="1100" dirty="0">
                <a:solidFill>
                  <a:schemeClr val="bg1"/>
                </a:solidFill>
                <a:effectLst/>
              </a:rPr>
              <a:t>分钟），直线 </a:t>
            </a:r>
            <a:r>
              <a:rPr lang="en-US" altLang="zh-CN" sz="1100" dirty="0">
                <a:solidFill>
                  <a:schemeClr val="bg1"/>
                </a:solidFill>
                <a:effectLst/>
              </a:rPr>
              <a:t>922 </a:t>
            </a:r>
            <a:r>
              <a:rPr lang="zh-CN" altLang="en-US" sz="1100" dirty="0">
                <a:solidFill>
                  <a:schemeClr val="bg1"/>
                </a:solidFill>
                <a:effectLst/>
              </a:rPr>
              <a:t>公里</a:t>
            </a:r>
            <a:endParaRPr lang="en-US" sz="11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27245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2FC546C6-B097-79D4-D824-47784511D5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7" t="57881"/>
          <a:stretch/>
        </p:blipFill>
        <p:spPr>
          <a:xfrm>
            <a:off x="-1" y="0"/>
            <a:ext cx="7042329" cy="6858001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2CDB8E0-2B99-5FF0-E497-E5A7E235056B}"/>
              </a:ext>
            </a:extLst>
          </p:cNvPr>
          <p:cNvSpPr/>
          <p:nvPr/>
        </p:nvSpPr>
        <p:spPr>
          <a:xfrm>
            <a:off x="6697437" y="0"/>
            <a:ext cx="5501468" cy="6858000"/>
          </a:xfrm>
          <a:prstGeom prst="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51538D-202F-222C-06F5-6B1C24830EA0}"/>
              </a:ext>
            </a:extLst>
          </p:cNvPr>
          <p:cNvSpPr txBox="1"/>
          <p:nvPr/>
        </p:nvSpPr>
        <p:spPr>
          <a:xfrm>
            <a:off x="1116329" y="114301"/>
            <a:ext cx="4809668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0053A4"/>
                </a:solidFill>
              </a:rPr>
              <a:t>ПРОМЫШЛЕННЫЙ ТЕХНО</a:t>
            </a:r>
            <a:r>
              <a:rPr lang="ru-RU" sz="2500" b="1" i="0" dirty="0">
                <a:solidFill>
                  <a:srgbClr val="0053A4"/>
                </a:solidFill>
                <a:effectLst/>
              </a:rPr>
              <a:t>ПАРК </a:t>
            </a:r>
            <a:r>
              <a:rPr lang="en-US" sz="2500" b="1" i="0" dirty="0">
                <a:solidFill>
                  <a:srgbClr val="0053A4"/>
                </a:solidFill>
                <a:effectLst/>
              </a:rPr>
              <a:t>HAIER</a:t>
            </a:r>
            <a:endParaRPr lang="ru-RU" sz="2500" b="1" i="0" dirty="0">
              <a:solidFill>
                <a:srgbClr val="0053A4"/>
              </a:solidFill>
              <a:effectLst/>
            </a:endParaRPr>
          </a:p>
          <a:p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</a:rPr>
              <a:t>海尔工业技术园区</a:t>
            </a:r>
            <a:endParaRPr lang="en-US" sz="2400" b="1" i="0" dirty="0">
              <a:solidFill>
                <a:schemeClr val="accent5">
                  <a:lumMod val="75000"/>
                </a:schemeClr>
              </a:solidFill>
              <a:effectLst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EB3A074-E18A-E552-5452-1D31DBAA39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89" y="299441"/>
            <a:ext cx="567201" cy="369333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F253968-0171-D7C2-447D-BE5FE703A7B2}"/>
              </a:ext>
            </a:extLst>
          </p:cNvPr>
          <p:cNvSpPr/>
          <p:nvPr/>
        </p:nvSpPr>
        <p:spPr>
          <a:xfrm>
            <a:off x="11910600" y="1629790"/>
            <a:ext cx="279408" cy="3579062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AF2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0716151-3EC5-BD7F-0BFE-ADCEABB1F13F}"/>
              </a:ext>
            </a:extLst>
          </p:cNvPr>
          <p:cNvSpPr txBox="1"/>
          <p:nvPr/>
        </p:nvSpPr>
        <p:spPr>
          <a:xfrm>
            <a:off x="6951592" y="1182933"/>
            <a:ext cx="21532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effectLst/>
              </a:rPr>
              <a:t>ОБЩАЯ ТЕРРИТОРИЯ ПАРКА</a:t>
            </a:r>
          </a:p>
          <a:p>
            <a:r>
              <a:rPr lang="zh-CN" altLang="en-US" sz="1200" b="1" dirty="0">
                <a:solidFill>
                  <a:schemeClr val="bg1"/>
                </a:solidFill>
              </a:rPr>
              <a:t>工业园总面积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50EF40-94C1-8B0E-9340-0A4B566BC54C}"/>
              </a:ext>
            </a:extLst>
          </p:cNvPr>
          <p:cNvSpPr txBox="1"/>
          <p:nvPr/>
        </p:nvSpPr>
        <p:spPr>
          <a:xfrm>
            <a:off x="6951592" y="299441"/>
            <a:ext cx="29687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i="0" dirty="0">
                <a:solidFill>
                  <a:schemeClr val="bg1"/>
                </a:solidFill>
                <a:effectLst/>
              </a:rPr>
              <a:t>140 </a:t>
            </a:r>
            <a:r>
              <a:rPr lang="ru-RU" sz="4500" b="1" i="0" dirty="0">
                <a:solidFill>
                  <a:schemeClr val="bg1"/>
                </a:solidFill>
                <a:effectLst/>
              </a:rPr>
              <a:t>га</a:t>
            </a:r>
            <a:endParaRPr lang="en-US" sz="450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4950807-39D3-778E-52CE-A2DCC0246248}"/>
              </a:ext>
            </a:extLst>
          </p:cNvPr>
          <p:cNvSpPr txBox="1"/>
          <p:nvPr/>
        </p:nvSpPr>
        <p:spPr>
          <a:xfrm>
            <a:off x="6951592" y="2741603"/>
            <a:ext cx="21532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effectLst/>
              </a:rPr>
              <a:t>ОБЪЕМ ИНВЕСТИЦИЙ</a:t>
            </a:r>
            <a:endParaRPr lang="en-US" sz="1200" b="1" dirty="0">
              <a:solidFill>
                <a:schemeClr val="bg1"/>
              </a:solidFill>
              <a:effectLst/>
            </a:endParaRPr>
          </a:p>
          <a:p>
            <a:r>
              <a:rPr lang="zh-CN" altLang="en-US" sz="1200" b="1" dirty="0">
                <a:solidFill>
                  <a:schemeClr val="bg1"/>
                </a:solidFill>
              </a:rPr>
              <a:t>投资额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F193A-E9A8-5100-8444-044FBB63B0D6}"/>
              </a:ext>
            </a:extLst>
          </p:cNvPr>
          <p:cNvSpPr txBox="1"/>
          <p:nvPr/>
        </p:nvSpPr>
        <p:spPr>
          <a:xfrm>
            <a:off x="6951591" y="1858111"/>
            <a:ext cx="41387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23 </a:t>
            </a:r>
            <a:r>
              <a:rPr lang="ru-RU" sz="4500" b="1" dirty="0">
                <a:solidFill>
                  <a:schemeClr val="bg1"/>
                </a:solidFill>
              </a:rPr>
              <a:t>млрд </a:t>
            </a:r>
            <a:r>
              <a:rPr lang="ru-RU" sz="2100" b="1" dirty="0">
                <a:solidFill>
                  <a:schemeClr val="bg1"/>
                </a:solidFill>
              </a:rPr>
              <a:t>рублей</a:t>
            </a:r>
            <a:endParaRPr lang="en-US" sz="210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72E3402-0A59-25B9-35A7-0328CD9D6427}"/>
              </a:ext>
            </a:extLst>
          </p:cNvPr>
          <p:cNvSpPr txBox="1"/>
          <p:nvPr/>
        </p:nvSpPr>
        <p:spPr>
          <a:xfrm>
            <a:off x="7085305" y="6288088"/>
            <a:ext cx="17634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effectLst/>
              </a:rPr>
              <a:t>УПЛАЧЕНО НАЛОГОВ</a:t>
            </a:r>
          </a:p>
          <a:p>
            <a:r>
              <a:rPr lang="zh-CN" altLang="en-US" sz="1200" b="1" dirty="0">
                <a:solidFill>
                  <a:schemeClr val="bg1"/>
                </a:solidFill>
                <a:effectLst/>
              </a:rPr>
              <a:t>缴纳税金总额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5DEAAE4-9D19-B7DC-371E-8C48A6CFEB5D}"/>
              </a:ext>
            </a:extLst>
          </p:cNvPr>
          <p:cNvSpPr txBox="1"/>
          <p:nvPr/>
        </p:nvSpPr>
        <p:spPr>
          <a:xfrm>
            <a:off x="7042328" y="4469142"/>
            <a:ext cx="3329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effectLst/>
              </a:rPr>
              <a:t>ТРУДОУСТРОЕНО</a:t>
            </a:r>
            <a:endParaRPr lang="en-US" sz="1200" b="1" dirty="0">
              <a:solidFill>
                <a:schemeClr val="bg1"/>
              </a:solidFill>
              <a:effectLst/>
            </a:endParaRPr>
          </a:p>
          <a:p>
            <a:r>
              <a:rPr lang="zh-CN" altLang="en-US" sz="1200" b="1" dirty="0">
                <a:solidFill>
                  <a:schemeClr val="bg1"/>
                </a:solidFill>
              </a:rPr>
              <a:t>就业人数</a:t>
            </a:r>
            <a:r>
              <a:rPr lang="ru-RU" sz="1200" b="1" dirty="0">
                <a:solidFill>
                  <a:schemeClr val="bg1"/>
                </a:solidFill>
                <a:effectLst/>
              </a:rPr>
              <a:t> 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E10A2A0-CF1E-3417-E71D-C521242D7D4F}"/>
              </a:ext>
            </a:extLst>
          </p:cNvPr>
          <p:cNvSpPr txBox="1"/>
          <p:nvPr/>
        </p:nvSpPr>
        <p:spPr>
          <a:xfrm>
            <a:off x="7042328" y="3585650"/>
            <a:ext cx="4623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3 300 </a:t>
            </a:r>
            <a:r>
              <a:rPr lang="ru-RU" sz="2100" b="1" dirty="0">
                <a:solidFill>
                  <a:schemeClr val="bg1"/>
                </a:solidFill>
              </a:rPr>
              <a:t>сотрудника</a:t>
            </a:r>
            <a:endParaRPr lang="en-US" sz="210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8248FE80-8A98-9EE8-D833-843271AB71B0}"/>
              </a:ext>
            </a:extLst>
          </p:cNvPr>
          <p:cNvSpPr/>
          <p:nvPr/>
        </p:nvSpPr>
        <p:spPr>
          <a:xfrm>
            <a:off x="461196" y="2663456"/>
            <a:ext cx="3217669" cy="1051209"/>
          </a:xfrm>
          <a:prstGeom prst="round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F5838C6-17E1-DFF3-62D3-1C69059DE84B}"/>
              </a:ext>
            </a:extLst>
          </p:cNvPr>
          <p:cNvSpPr txBox="1"/>
          <p:nvPr/>
        </p:nvSpPr>
        <p:spPr>
          <a:xfrm>
            <a:off x="604435" y="2526645"/>
            <a:ext cx="24196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60 га</a:t>
            </a:r>
            <a:endParaRPr lang="en-US" sz="450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F09E87B-3558-2861-FC1D-789C3A5AA894}"/>
              </a:ext>
            </a:extLst>
          </p:cNvPr>
          <p:cNvSpPr txBox="1"/>
          <p:nvPr/>
        </p:nvSpPr>
        <p:spPr>
          <a:xfrm>
            <a:off x="650931" y="3328629"/>
            <a:ext cx="278015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ПРЕДЛАГАЕТСЯ К РАЗМЕЩЕНИЮ</a:t>
            </a:r>
          </a:p>
          <a:p>
            <a:r>
              <a:rPr lang="zh-CN" altLang="en-US" sz="1000" b="1" dirty="0">
                <a:solidFill>
                  <a:schemeClr val="bg1"/>
                </a:solidFill>
                <a:effectLst/>
              </a:rPr>
              <a:t>提供土地的公顷数</a:t>
            </a:r>
            <a:endParaRPr lang="en-US" sz="10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288239C-EE3F-BF51-3E48-EFDEF76FB7A3}"/>
              </a:ext>
            </a:extLst>
          </p:cNvPr>
          <p:cNvSpPr txBox="1"/>
          <p:nvPr/>
        </p:nvSpPr>
        <p:spPr>
          <a:xfrm>
            <a:off x="300770" y="1014575"/>
            <a:ext cx="3100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53A4"/>
                </a:solidFill>
              </a:rPr>
              <a:t>6</a:t>
            </a:r>
            <a:r>
              <a:rPr lang="ru-RU" sz="4400" b="1" dirty="0">
                <a:solidFill>
                  <a:srgbClr val="0053A4"/>
                </a:solidFill>
              </a:rPr>
              <a:t> </a:t>
            </a:r>
            <a:r>
              <a:rPr lang="ru-RU" sz="1200" b="1" dirty="0">
                <a:solidFill>
                  <a:srgbClr val="0053A4"/>
                </a:solidFill>
              </a:rPr>
              <a:t>действующих резидентов</a:t>
            </a:r>
            <a:r>
              <a:rPr lang="en-US" sz="1200" b="1" dirty="0">
                <a:solidFill>
                  <a:srgbClr val="0053A4"/>
                </a:solidFill>
              </a:rPr>
              <a:t>/</a:t>
            </a:r>
            <a:r>
              <a:rPr lang="zh-CN" altLang="en-US" sz="1200" b="1" dirty="0">
                <a:solidFill>
                  <a:srgbClr val="0053A4"/>
                </a:solidFill>
              </a:rPr>
              <a:t>居民企业</a:t>
            </a:r>
            <a:endParaRPr lang="en-US" sz="1200" b="1" dirty="0">
              <a:solidFill>
                <a:srgbClr val="0053A4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0FCB23F-E932-264E-8719-F995CE76C8DC}"/>
              </a:ext>
            </a:extLst>
          </p:cNvPr>
          <p:cNvSpPr txBox="1"/>
          <p:nvPr/>
        </p:nvSpPr>
        <p:spPr>
          <a:xfrm>
            <a:off x="377527" y="1890750"/>
            <a:ext cx="27801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/>
              <a:t>КОЛИЧЕСТВО предполагаемых НОВЫХ РЕЗИДЕНТОВ ПАРКА до 10-15</a:t>
            </a:r>
            <a:endParaRPr lang="en-US" sz="1200" b="1" dirty="0"/>
          </a:p>
          <a:p>
            <a:r>
              <a:rPr lang="zh-CN" altLang="en-US" sz="1200" b="1" dirty="0">
                <a:effectLst/>
              </a:rPr>
              <a:t>计划新居民企业为</a:t>
            </a:r>
            <a:r>
              <a:rPr lang="en-US" altLang="zh-CN" sz="1200" b="1" dirty="0">
                <a:effectLst/>
              </a:rPr>
              <a:t>10 - 15</a:t>
            </a:r>
            <a:r>
              <a:rPr lang="zh-CN" altLang="en-US" sz="1200" b="1" dirty="0">
                <a:effectLst/>
              </a:rPr>
              <a:t>家</a:t>
            </a:r>
            <a:endParaRPr lang="en-US" sz="1200" b="1" dirty="0">
              <a:effectLst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27AD4CF-D33A-6529-5087-A00E296FB1A9}"/>
              </a:ext>
            </a:extLst>
          </p:cNvPr>
          <p:cNvSpPr txBox="1"/>
          <p:nvPr/>
        </p:nvSpPr>
        <p:spPr>
          <a:xfrm>
            <a:off x="3350642" y="1010436"/>
            <a:ext cx="24196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53A4"/>
                </a:solidFill>
              </a:rPr>
              <a:t>1</a:t>
            </a:r>
            <a:r>
              <a:rPr lang="ru-RU" sz="4000" b="1" dirty="0">
                <a:solidFill>
                  <a:srgbClr val="0053A4"/>
                </a:solidFill>
              </a:rPr>
              <a:t> </a:t>
            </a:r>
            <a:r>
              <a:rPr lang="ru-RU" sz="2100" b="1" dirty="0">
                <a:solidFill>
                  <a:srgbClr val="0053A4"/>
                </a:solidFill>
              </a:rPr>
              <a:t>проект</a:t>
            </a:r>
            <a:r>
              <a:rPr lang="en-US" sz="2100" b="1" dirty="0">
                <a:solidFill>
                  <a:srgbClr val="0053A4"/>
                </a:solidFill>
              </a:rPr>
              <a:t> </a:t>
            </a:r>
            <a:r>
              <a:rPr lang="en-US" sz="1600" b="1" dirty="0">
                <a:solidFill>
                  <a:srgbClr val="0053A4"/>
                </a:solidFill>
              </a:rPr>
              <a:t>/ </a:t>
            </a:r>
            <a:r>
              <a:rPr lang="zh-CN" altLang="en-US" sz="1600" b="1" dirty="0">
                <a:solidFill>
                  <a:srgbClr val="0053A4"/>
                </a:solidFill>
              </a:rPr>
              <a:t>项目</a:t>
            </a:r>
            <a:endParaRPr lang="en-US" sz="2100" i="0" dirty="0">
              <a:solidFill>
                <a:srgbClr val="0053A4"/>
              </a:solidFill>
              <a:effectLst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88ED226-1B4C-8E81-7B4C-83FD81BAB465}"/>
              </a:ext>
            </a:extLst>
          </p:cNvPr>
          <p:cNvSpPr txBox="1"/>
          <p:nvPr/>
        </p:nvSpPr>
        <p:spPr>
          <a:xfrm>
            <a:off x="3397138" y="1889694"/>
            <a:ext cx="27801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/>
              <a:t>РЕАЛИЗИРУЮЩИЕСЯ </a:t>
            </a:r>
          </a:p>
          <a:p>
            <a:r>
              <a:rPr lang="ru-RU" sz="1200" b="1" dirty="0"/>
              <a:t>ПРОЕКТЫ</a:t>
            </a:r>
            <a:endParaRPr lang="en-US" sz="1200" b="1" dirty="0"/>
          </a:p>
          <a:p>
            <a:r>
              <a:rPr lang="zh-CN" altLang="en-US" sz="1200" b="1" dirty="0"/>
              <a:t>正在实施的项目</a:t>
            </a:r>
            <a:endParaRPr lang="en-US" sz="1200" b="1" dirty="0"/>
          </a:p>
          <a:p>
            <a:endParaRPr lang="en-US" sz="1200" b="1" dirty="0">
              <a:effectLst/>
            </a:endParaRPr>
          </a:p>
        </p:txBody>
      </p: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8559AB9E-3B0C-137F-5AC7-C4217CCE47F3}"/>
              </a:ext>
            </a:extLst>
          </p:cNvPr>
          <p:cNvGrpSpPr/>
          <p:nvPr/>
        </p:nvGrpSpPr>
        <p:grpSpPr>
          <a:xfrm>
            <a:off x="3278247" y="925830"/>
            <a:ext cx="3626849" cy="2264245"/>
            <a:chOff x="3278247" y="925830"/>
            <a:chExt cx="3626849" cy="2264245"/>
          </a:xfrm>
        </p:grpSpPr>
        <p:grpSp>
          <p:nvGrpSpPr>
            <p:cNvPr id="62" name="Группа 61">
              <a:extLst>
                <a:ext uri="{FF2B5EF4-FFF2-40B4-BE49-F238E27FC236}">
                  <a16:creationId xmlns:a16="http://schemas.microsoft.com/office/drawing/2014/main" id="{9F658984-C143-9EA0-EC1E-77358206B329}"/>
                </a:ext>
              </a:extLst>
            </p:cNvPr>
            <p:cNvGrpSpPr/>
            <p:nvPr/>
          </p:nvGrpSpPr>
          <p:grpSpPr>
            <a:xfrm>
              <a:off x="3278247" y="2960389"/>
              <a:ext cx="3165034" cy="229686"/>
              <a:chOff x="3516030" y="2772698"/>
              <a:chExt cx="2957528" cy="207399"/>
            </a:xfrm>
          </p:grpSpPr>
          <p:cxnSp>
            <p:nvCxnSpPr>
              <p:cNvPr id="53" name="Прямая соединительная линия 52">
                <a:extLst>
                  <a:ext uri="{FF2B5EF4-FFF2-40B4-BE49-F238E27FC236}">
                    <a16:creationId xmlns:a16="http://schemas.microsoft.com/office/drawing/2014/main" id="{9F4894CD-E5F1-E210-F2D6-45A4278BB56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24182" y="2884118"/>
                <a:ext cx="2849376" cy="0"/>
              </a:xfrm>
              <a:prstGeom prst="line">
                <a:avLst/>
              </a:prstGeom>
              <a:ln w="38100">
                <a:solidFill>
                  <a:srgbClr val="00BAF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Овал 60">
                <a:extLst>
                  <a:ext uri="{FF2B5EF4-FFF2-40B4-BE49-F238E27FC236}">
                    <a16:creationId xmlns:a16="http://schemas.microsoft.com/office/drawing/2014/main" id="{7EFEAECE-A9E5-14BD-7110-C95B06C067F8}"/>
                  </a:ext>
                </a:extLst>
              </p:cNvPr>
              <p:cNvSpPr/>
              <p:nvPr/>
            </p:nvSpPr>
            <p:spPr>
              <a:xfrm>
                <a:off x="3516030" y="2772698"/>
                <a:ext cx="207399" cy="207399"/>
              </a:xfrm>
              <a:prstGeom prst="ellipse">
                <a:avLst/>
              </a:prstGeom>
              <a:solidFill>
                <a:srgbClr val="00BA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C247892D-1016-A4FA-2397-47F7418F52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21703" y="925830"/>
              <a:ext cx="12202" cy="2176283"/>
            </a:xfrm>
            <a:prstGeom prst="line">
              <a:avLst/>
            </a:prstGeom>
            <a:ln w="38100">
              <a:solidFill>
                <a:srgbClr val="00BA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>
              <a:extLst>
                <a:ext uri="{FF2B5EF4-FFF2-40B4-BE49-F238E27FC236}">
                  <a16:creationId xmlns:a16="http://schemas.microsoft.com/office/drawing/2014/main" id="{BB66AB00-B612-D267-D62C-FD6A571F9D83}"/>
                </a:ext>
              </a:extLst>
            </p:cNvPr>
            <p:cNvCxnSpPr>
              <a:cxnSpLocks/>
            </p:cNvCxnSpPr>
            <p:nvPr/>
          </p:nvCxnSpPr>
          <p:spPr>
            <a:xfrm>
              <a:off x="6403824" y="935974"/>
              <a:ext cx="501272" cy="0"/>
            </a:xfrm>
            <a:prstGeom prst="line">
              <a:avLst/>
            </a:prstGeom>
            <a:ln w="38100">
              <a:solidFill>
                <a:srgbClr val="00BA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890C47A0-E480-D84D-A662-7C736D7B8776}"/>
              </a:ext>
            </a:extLst>
          </p:cNvPr>
          <p:cNvSpPr txBox="1"/>
          <p:nvPr/>
        </p:nvSpPr>
        <p:spPr>
          <a:xfrm>
            <a:off x="7085305" y="4933871"/>
            <a:ext cx="5182987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chemeClr val="bg1"/>
                </a:solidFill>
              </a:rPr>
              <a:t>2</a:t>
            </a:r>
            <a:r>
              <a:rPr lang="ru-RU" sz="5400" b="1" dirty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млрд </a:t>
            </a:r>
            <a:r>
              <a:rPr lang="ru-RU" sz="5000" b="1" dirty="0">
                <a:solidFill>
                  <a:schemeClr val="bg1"/>
                </a:solidFill>
              </a:rPr>
              <a:t>002 </a:t>
            </a:r>
            <a:r>
              <a:rPr lang="ru-RU" sz="2400" b="1" dirty="0">
                <a:solidFill>
                  <a:schemeClr val="bg1"/>
                </a:solidFill>
              </a:rPr>
              <a:t>млн.</a:t>
            </a:r>
            <a:r>
              <a:rPr lang="ru-RU" sz="5000" b="1" dirty="0">
                <a:solidFill>
                  <a:schemeClr val="bg1"/>
                </a:solidFill>
              </a:rPr>
              <a:t> 332 </a:t>
            </a:r>
            <a:r>
              <a:rPr lang="ru-RU" sz="2800" b="1" dirty="0">
                <a:solidFill>
                  <a:schemeClr val="bg1"/>
                </a:solidFill>
              </a:rPr>
              <a:t>тыс.  </a:t>
            </a:r>
            <a:r>
              <a:rPr lang="ru-RU" sz="2100" b="1" dirty="0">
                <a:solidFill>
                  <a:schemeClr val="bg1"/>
                </a:solidFill>
              </a:rPr>
              <a:t>рублей</a:t>
            </a:r>
            <a:endParaRPr lang="en-US" sz="210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CB4B4F4-FE21-BB3E-32DF-CF3A3DB663AD}"/>
              </a:ext>
            </a:extLst>
          </p:cNvPr>
          <p:cNvSpPr txBox="1"/>
          <p:nvPr/>
        </p:nvSpPr>
        <p:spPr>
          <a:xfrm>
            <a:off x="11649951" y="114629"/>
            <a:ext cx="613107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i="0" dirty="0">
                <a:solidFill>
                  <a:schemeClr val="bg1"/>
                </a:solidFill>
                <a:effectLst/>
                <a:latin typeface="Proxima Nova"/>
              </a:rPr>
              <a:t>03</a:t>
            </a:r>
            <a:endParaRPr lang="en-US" i="0" dirty="0">
              <a:solidFill>
                <a:schemeClr val="bg1"/>
              </a:solidFill>
              <a:effectLst/>
              <a:latin typeface="Proxima Nova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AB77141-7B6E-D350-00EF-ADE2CA43CE88}"/>
              </a:ext>
            </a:extLst>
          </p:cNvPr>
          <p:cNvSpPr txBox="1"/>
          <p:nvPr/>
        </p:nvSpPr>
        <p:spPr>
          <a:xfrm>
            <a:off x="3704520" y="2688953"/>
            <a:ext cx="2780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/>
              <a:t>Категория земель:       </a:t>
            </a:r>
            <a:r>
              <a:rPr lang="ru-RU" sz="900" dirty="0">
                <a:effectLst/>
              </a:rPr>
              <a:t>Земли промышленности</a:t>
            </a:r>
          </a:p>
          <a:p>
            <a:r>
              <a:rPr lang="ru-RU" sz="900" b="1" dirty="0"/>
              <a:t>Вид использование:   </a:t>
            </a:r>
            <a:r>
              <a:rPr lang="ru-RU" sz="900" dirty="0"/>
              <a:t>Промышленности</a:t>
            </a:r>
            <a:endParaRPr lang="en-US" sz="900" dirty="0">
              <a:effectLst/>
            </a:endParaRPr>
          </a:p>
        </p:txBody>
      </p: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FEE90C96-FA69-4564-0037-0F716AD01C81}"/>
              </a:ext>
            </a:extLst>
          </p:cNvPr>
          <p:cNvSpPr/>
          <p:nvPr/>
        </p:nvSpPr>
        <p:spPr>
          <a:xfrm>
            <a:off x="1913832" y="3772269"/>
            <a:ext cx="4740628" cy="1531819"/>
          </a:xfrm>
          <a:prstGeom prst="round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C0D64F8-855B-1DB5-2226-C90374DE4F55}"/>
              </a:ext>
            </a:extLst>
          </p:cNvPr>
          <p:cNvSpPr txBox="1"/>
          <p:nvPr/>
        </p:nvSpPr>
        <p:spPr>
          <a:xfrm>
            <a:off x="2041006" y="3897369"/>
            <a:ext cx="4740628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i="0" dirty="0">
                <a:solidFill>
                  <a:schemeClr val="bg1"/>
                </a:solidFill>
                <a:effectLst/>
              </a:rPr>
              <a:t>✓  </a:t>
            </a:r>
            <a:r>
              <a:rPr lang="ru-RU" sz="1200" dirty="0">
                <a:solidFill>
                  <a:schemeClr val="bg1"/>
                </a:solidFill>
              </a:rPr>
              <a:t>Выгодное логистическое расположение </a:t>
            </a:r>
          </a:p>
          <a:p>
            <a:pPr>
              <a:lnSpc>
                <a:spcPts val="1300"/>
              </a:lnSpc>
            </a:pPr>
            <a:r>
              <a:rPr lang="ru-RU" sz="1200" i="0" dirty="0">
                <a:solidFill>
                  <a:schemeClr val="bg1"/>
                </a:solidFill>
                <a:effectLst/>
              </a:rPr>
              <a:t>✓  </a:t>
            </a:r>
            <a:r>
              <a:rPr lang="ru-RU" sz="1200" dirty="0">
                <a:solidFill>
                  <a:schemeClr val="bg1"/>
                </a:solidFill>
              </a:rPr>
              <a:t>Соответствует юридическим и техническим </a:t>
            </a:r>
            <a:r>
              <a:rPr lang="ru-RU" sz="1200" i="0" dirty="0">
                <a:solidFill>
                  <a:schemeClr val="bg1"/>
                </a:solidFill>
                <a:effectLst/>
              </a:rPr>
              <a:t> </a:t>
            </a:r>
            <a:r>
              <a:rPr lang="ru-RU" sz="1200" dirty="0">
                <a:solidFill>
                  <a:schemeClr val="bg1"/>
                </a:solidFill>
              </a:rPr>
              <a:t>требованиям,</a:t>
            </a:r>
          </a:p>
          <a:p>
            <a:pPr>
              <a:lnSpc>
                <a:spcPts val="1300"/>
              </a:lnSpc>
            </a:pP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     </a:t>
            </a:r>
            <a:r>
              <a:rPr lang="ru-RU" sz="1200" dirty="0">
                <a:solidFill>
                  <a:schemeClr val="bg1"/>
                </a:solidFill>
              </a:rPr>
              <a:t>точки присоединения к инженерным ресурсам расположены</a:t>
            </a:r>
          </a:p>
          <a:p>
            <a:pPr>
              <a:lnSpc>
                <a:spcPts val="1300"/>
              </a:lnSpc>
            </a:pPr>
            <a:r>
              <a:rPr lang="en-US" sz="1200" dirty="0">
                <a:solidFill>
                  <a:schemeClr val="bg1"/>
                </a:solidFill>
              </a:rPr>
              <a:t>     </a:t>
            </a:r>
            <a:r>
              <a:rPr lang="ru-RU" sz="1200" dirty="0">
                <a:solidFill>
                  <a:schemeClr val="bg1"/>
                </a:solidFill>
              </a:rPr>
              <a:t> на земельных участках</a:t>
            </a:r>
          </a:p>
          <a:p>
            <a:pPr>
              <a:lnSpc>
                <a:spcPts val="1300"/>
              </a:lnSpc>
            </a:pPr>
            <a:r>
              <a:rPr lang="ru-RU" sz="1200" i="0" dirty="0">
                <a:solidFill>
                  <a:schemeClr val="bg1"/>
                </a:solidFill>
                <a:effectLst/>
              </a:rPr>
              <a:t>✓  </a:t>
            </a:r>
            <a:r>
              <a:rPr lang="ru-RU" sz="1200" dirty="0">
                <a:solidFill>
                  <a:schemeClr val="bg1"/>
                </a:solidFill>
              </a:rPr>
              <a:t>Требуемые инженерные мощности в наличии</a:t>
            </a:r>
          </a:p>
          <a:p>
            <a:pPr>
              <a:lnSpc>
                <a:spcPts val="1300"/>
              </a:lnSpc>
            </a:pPr>
            <a:r>
              <a:rPr lang="zh-CN" altLang="en-US" sz="1200" dirty="0">
                <a:solidFill>
                  <a:schemeClr val="bg1"/>
                </a:solidFill>
                <a:effectLst/>
              </a:rPr>
              <a:t>✓ 有利的物流区位</a:t>
            </a:r>
            <a:endParaRPr lang="ru-RU" altLang="zh-CN" sz="1200" dirty="0">
              <a:solidFill>
                <a:schemeClr val="bg1"/>
              </a:solidFill>
              <a:effectLst/>
            </a:endParaRPr>
          </a:p>
          <a:p>
            <a:pPr>
              <a:lnSpc>
                <a:spcPts val="1300"/>
              </a:lnSpc>
            </a:pPr>
            <a:r>
              <a:rPr lang="zh-CN" altLang="en-US" sz="1200" dirty="0">
                <a:solidFill>
                  <a:schemeClr val="bg1"/>
                </a:solidFill>
                <a:effectLst/>
              </a:rPr>
              <a:t>✓ 符合法律和技术要求，工程资源的连接点位于地块上</a:t>
            </a:r>
            <a:endParaRPr lang="ru-RU" altLang="zh-CN" sz="1200" dirty="0">
              <a:solidFill>
                <a:schemeClr val="bg1"/>
              </a:solidFill>
              <a:effectLst/>
            </a:endParaRPr>
          </a:p>
          <a:p>
            <a:pPr>
              <a:lnSpc>
                <a:spcPts val="1300"/>
              </a:lnSpc>
            </a:pPr>
            <a:r>
              <a:rPr lang="zh-CN" altLang="en-US" sz="1200" dirty="0">
                <a:solidFill>
                  <a:schemeClr val="bg1"/>
                </a:solidFill>
                <a:effectLst/>
              </a:rPr>
              <a:t>✓ 具备所需的工程能力</a:t>
            </a:r>
            <a:endParaRPr lang="en-US" sz="1200" dirty="0">
              <a:solidFill>
                <a:schemeClr val="bg1"/>
              </a:solidFill>
              <a:effectLst/>
            </a:endParaRPr>
          </a:p>
        </p:txBody>
      </p:sp>
      <p:sp>
        <p:nvSpPr>
          <p:cNvPr id="97" name="Овал 96">
            <a:extLst>
              <a:ext uri="{FF2B5EF4-FFF2-40B4-BE49-F238E27FC236}">
                <a16:creationId xmlns:a16="http://schemas.microsoft.com/office/drawing/2014/main" id="{EF61F2BC-D11D-F6C2-9FB9-6D960BFA8F06}"/>
              </a:ext>
            </a:extLst>
          </p:cNvPr>
          <p:cNvSpPr/>
          <p:nvPr/>
        </p:nvSpPr>
        <p:spPr>
          <a:xfrm>
            <a:off x="3286162" y="3366329"/>
            <a:ext cx="221951" cy="229686"/>
          </a:xfrm>
          <a:prstGeom prst="ellipse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0" name="Группа 99">
            <a:extLst>
              <a:ext uri="{FF2B5EF4-FFF2-40B4-BE49-F238E27FC236}">
                <a16:creationId xmlns:a16="http://schemas.microsoft.com/office/drawing/2014/main" id="{06F57681-60DE-8AB1-36E4-0FF2BCE67A3F}"/>
              </a:ext>
            </a:extLst>
          </p:cNvPr>
          <p:cNvGrpSpPr/>
          <p:nvPr/>
        </p:nvGrpSpPr>
        <p:grpSpPr>
          <a:xfrm>
            <a:off x="3431081" y="3478611"/>
            <a:ext cx="3018572" cy="538822"/>
            <a:chOff x="3431081" y="3478611"/>
            <a:chExt cx="3018572" cy="538822"/>
          </a:xfrm>
        </p:grpSpPr>
        <p:cxnSp>
          <p:nvCxnSpPr>
            <p:cNvPr id="94" name="Прямая соединительная линия 93">
              <a:extLst>
                <a:ext uri="{FF2B5EF4-FFF2-40B4-BE49-F238E27FC236}">
                  <a16:creationId xmlns:a16="http://schemas.microsoft.com/office/drawing/2014/main" id="{4E713CE9-D654-1232-EBCA-930A7B0B72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1081" y="3478611"/>
              <a:ext cx="3018572" cy="9656"/>
            </a:xfrm>
            <a:prstGeom prst="line">
              <a:avLst/>
            </a:prstGeom>
            <a:ln w="38100">
              <a:solidFill>
                <a:srgbClr val="00BA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>
              <a:extLst>
                <a:ext uri="{FF2B5EF4-FFF2-40B4-BE49-F238E27FC236}">
                  <a16:creationId xmlns:a16="http://schemas.microsoft.com/office/drawing/2014/main" id="{E75214DA-8EE0-B4C2-1E4A-7D142B30ECE5}"/>
                </a:ext>
              </a:extLst>
            </p:cNvPr>
            <p:cNvCxnSpPr/>
            <p:nvPr/>
          </p:nvCxnSpPr>
          <p:spPr>
            <a:xfrm>
              <a:off x="6433905" y="3488267"/>
              <a:ext cx="0" cy="529166"/>
            </a:xfrm>
            <a:prstGeom prst="line">
              <a:avLst/>
            </a:prstGeom>
            <a:ln w="38100">
              <a:solidFill>
                <a:srgbClr val="00BA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16095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893AE5-A76D-B794-57BE-812F10F2B4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97" t="4073" b="11053"/>
          <a:stretch/>
        </p:blipFill>
        <p:spPr>
          <a:xfrm>
            <a:off x="0" y="0"/>
            <a:ext cx="7333642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E71E947-3149-CB42-06D8-F640A2904A7F}"/>
              </a:ext>
            </a:extLst>
          </p:cNvPr>
          <p:cNvSpPr/>
          <p:nvPr/>
        </p:nvSpPr>
        <p:spPr>
          <a:xfrm>
            <a:off x="6697437" y="0"/>
            <a:ext cx="5501468" cy="6858000"/>
          </a:xfrm>
          <a:prstGeom prst="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1A1B25B-164D-33FA-4B31-89248D8B49D8}"/>
              </a:ext>
            </a:extLst>
          </p:cNvPr>
          <p:cNvSpPr/>
          <p:nvPr/>
        </p:nvSpPr>
        <p:spPr>
          <a:xfrm>
            <a:off x="11910600" y="1629790"/>
            <a:ext cx="279408" cy="3579062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AF2"/>
              </a:solidFill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0010693-6AB3-23BC-18FC-5A4EEB33469C}"/>
              </a:ext>
            </a:extLst>
          </p:cNvPr>
          <p:cNvSpPr/>
          <p:nvPr/>
        </p:nvSpPr>
        <p:spPr>
          <a:xfrm>
            <a:off x="3395867" y="1127388"/>
            <a:ext cx="3202089" cy="2910831"/>
          </a:xfrm>
          <a:custGeom>
            <a:avLst/>
            <a:gdLst>
              <a:gd name="connsiteX0" fmla="*/ 441960 w 1935480"/>
              <a:gd name="connsiteY0" fmla="*/ 0 h 1744980"/>
              <a:gd name="connsiteX1" fmla="*/ 392430 w 1935480"/>
              <a:gd name="connsiteY1" fmla="*/ 60960 h 1744980"/>
              <a:gd name="connsiteX2" fmla="*/ 327660 w 1935480"/>
              <a:gd name="connsiteY2" fmla="*/ 11430 h 1744980"/>
              <a:gd name="connsiteX3" fmla="*/ 0 w 1935480"/>
              <a:gd name="connsiteY3" fmla="*/ 316230 h 1744980"/>
              <a:gd name="connsiteX4" fmla="*/ 72390 w 1935480"/>
              <a:gd name="connsiteY4" fmla="*/ 388620 h 1744980"/>
              <a:gd name="connsiteX5" fmla="*/ 118110 w 1935480"/>
              <a:gd name="connsiteY5" fmla="*/ 350520 h 1744980"/>
              <a:gd name="connsiteX6" fmla="*/ 217170 w 1935480"/>
              <a:gd name="connsiteY6" fmla="*/ 483870 h 1744980"/>
              <a:gd name="connsiteX7" fmla="*/ 140970 w 1935480"/>
              <a:gd name="connsiteY7" fmla="*/ 563880 h 1744980"/>
              <a:gd name="connsiteX8" fmla="*/ 186690 w 1935480"/>
              <a:gd name="connsiteY8" fmla="*/ 598170 h 1744980"/>
              <a:gd name="connsiteX9" fmla="*/ 316230 w 1935480"/>
              <a:gd name="connsiteY9" fmla="*/ 468630 h 1744980"/>
              <a:gd name="connsiteX10" fmla="*/ 453390 w 1935480"/>
              <a:gd name="connsiteY10" fmla="*/ 632460 h 1744980"/>
              <a:gd name="connsiteX11" fmla="*/ 613410 w 1935480"/>
              <a:gd name="connsiteY11" fmla="*/ 483870 h 1744980"/>
              <a:gd name="connsiteX12" fmla="*/ 918210 w 1935480"/>
              <a:gd name="connsiteY12" fmla="*/ 815340 h 1744980"/>
              <a:gd name="connsiteX13" fmla="*/ 777240 w 1935480"/>
              <a:gd name="connsiteY13" fmla="*/ 975360 h 1744980"/>
              <a:gd name="connsiteX14" fmla="*/ 952500 w 1935480"/>
              <a:gd name="connsiteY14" fmla="*/ 1154430 h 1744980"/>
              <a:gd name="connsiteX15" fmla="*/ 1051560 w 1935480"/>
              <a:gd name="connsiteY15" fmla="*/ 1051560 h 1744980"/>
              <a:gd name="connsiteX16" fmla="*/ 1223010 w 1935480"/>
              <a:gd name="connsiteY16" fmla="*/ 1207770 h 1744980"/>
              <a:gd name="connsiteX17" fmla="*/ 1127760 w 1935480"/>
              <a:gd name="connsiteY17" fmla="*/ 1303020 h 1744980"/>
              <a:gd name="connsiteX18" fmla="*/ 1177290 w 1935480"/>
              <a:gd name="connsiteY18" fmla="*/ 1352550 h 1744980"/>
              <a:gd name="connsiteX19" fmla="*/ 1085850 w 1935480"/>
              <a:gd name="connsiteY19" fmla="*/ 1417320 h 1744980"/>
              <a:gd name="connsiteX20" fmla="*/ 1181100 w 1935480"/>
              <a:gd name="connsiteY20" fmla="*/ 1531620 h 1744980"/>
              <a:gd name="connsiteX21" fmla="*/ 1093470 w 1935480"/>
              <a:gd name="connsiteY21" fmla="*/ 1569720 h 1744980"/>
              <a:gd name="connsiteX22" fmla="*/ 1253490 w 1935480"/>
              <a:gd name="connsiteY22" fmla="*/ 1744980 h 1744980"/>
              <a:gd name="connsiteX23" fmla="*/ 1367790 w 1935480"/>
              <a:gd name="connsiteY23" fmla="*/ 1691640 h 1744980"/>
              <a:gd name="connsiteX24" fmla="*/ 1744980 w 1935480"/>
              <a:gd name="connsiteY24" fmla="*/ 1333500 h 1744980"/>
              <a:gd name="connsiteX25" fmla="*/ 1600200 w 1935480"/>
              <a:gd name="connsiteY25" fmla="*/ 1200150 h 1744980"/>
              <a:gd name="connsiteX26" fmla="*/ 1672590 w 1935480"/>
              <a:gd name="connsiteY26" fmla="*/ 1158240 h 1744980"/>
              <a:gd name="connsiteX27" fmla="*/ 1756410 w 1935480"/>
              <a:gd name="connsiteY27" fmla="*/ 1223010 h 1744980"/>
              <a:gd name="connsiteX28" fmla="*/ 1824990 w 1935480"/>
              <a:gd name="connsiteY28" fmla="*/ 1272540 h 1744980"/>
              <a:gd name="connsiteX29" fmla="*/ 1935480 w 1935480"/>
              <a:gd name="connsiteY29" fmla="*/ 1135380 h 1744980"/>
              <a:gd name="connsiteX30" fmla="*/ 1775460 w 1935480"/>
              <a:gd name="connsiteY30" fmla="*/ 971550 h 1744980"/>
              <a:gd name="connsiteX31" fmla="*/ 1554480 w 1935480"/>
              <a:gd name="connsiteY31" fmla="*/ 1158240 h 1744980"/>
              <a:gd name="connsiteX32" fmla="*/ 441960 w 1935480"/>
              <a:gd name="connsiteY32" fmla="*/ 0 h 174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935480" h="1744980">
                <a:moveTo>
                  <a:pt x="441960" y="0"/>
                </a:moveTo>
                <a:lnTo>
                  <a:pt x="392430" y="60960"/>
                </a:lnTo>
                <a:lnTo>
                  <a:pt x="327660" y="11430"/>
                </a:lnTo>
                <a:lnTo>
                  <a:pt x="0" y="316230"/>
                </a:lnTo>
                <a:lnTo>
                  <a:pt x="72390" y="388620"/>
                </a:lnTo>
                <a:lnTo>
                  <a:pt x="118110" y="350520"/>
                </a:lnTo>
                <a:lnTo>
                  <a:pt x="217170" y="483870"/>
                </a:lnTo>
                <a:lnTo>
                  <a:pt x="140970" y="563880"/>
                </a:lnTo>
                <a:lnTo>
                  <a:pt x="186690" y="598170"/>
                </a:lnTo>
                <a:lnTo>
                  <a:pt x="316230" y="468630"/>
                </a:lnTo>
                <a:lnTo>
                  <a:pt x="453390" y="632460"/>
                </a:lnTo>
                <a:lnTo>
                  <a:pt x="613410" y="483870"/>
                </a:lnTo>
                <a:lnTo>
                  <a:pt x="918210" y="815340"/>
                </a:lnTo>
                <a:lnTo>
                  <a:pt x="777240" y="975360"/>
                </a:lnTo>
                <a:lnTo>
                  <a:pt x="952500" y="1154430"/>
                </a:lnTo>
                <a:lnTo>
                  <a:pt x="1051560" y="1051560"/>
                </a:lnTo>
                <a:lnTo>
                  <a:pt x="1223010" y="1207770"/>
                </a:lnTo>
                <a:lnTo>
                  <a:pt x="1127760" y="1303020"/>
                </a:lnTo>
                <a:lnTo>
                  <a:pt x="1177290" y="1352550"/>
                </a:lnTo>
                <a:lnTo>
                  <a:pt x="1085850" y="1417320"/>
                </a:lnTo>
                <a:lnTo>
                  <a:pt x="1181100" y="1531620"/>
                </a:lnTo>
                <a:lnTo>
                  <a:pt x="1093470" y="1569720"/>
                </a:lnTo>
                <a:lnTo>
                  <a:pt x="1253490" y="1744980"/>
                </a:lnTo>
                <a:lnTo>
                  <a:pt x="1367790" y="1691640"/>
                </a:lnTo>
                <a:lnTo>
                  <a:pt x="1744980" y="1333500"/>
                </a:lnTo>
                <a:lnTo>
                  <a:pt x="1600200" y="1200150"/>
                </a:lnTo>
                <a:lnTo>
                  <a:pt x="1672590" y="1158240"/>
                </a:lnTo>
                <a:lnTo>
                  <a:pt x="1756410" y="1223010"/>
                </a:lnTo>
                <a:lnTo>
                  <a:pt x="1824990" y="1272540"/>
                </a:lnTo>
                <a:lnTo>
                  <a:pt x="1935480" y="1135380"/>
                </a:lnTo>
                <a:lnTo>
                  <a:pt x="1775460" y="971550"/>
                </a:lnTo>
                <a:lnTo>
                  <a:pt x="1554480" y="1158240"/>
                </a:lnTo>
                <a:lnTo>
                  <a:pt x="441960" y="0"/>
                </a:lnTo>
                <a:close/>
              </a:path>
            </a:pathLst>
          </a:custGeom>
          <a:solidFill>
            <a:srgbClr val="0053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6982E81-2ABD-1F43-6C81-C860109E9D2C}"/>
              </a:ext>
            </a:extLst>
          </p:cNvPr>
          <p:cNvSpPr/>
          <p:nvPr/>
        </p:nvSpPr>
        <p:spPr>
          <a:xfrm rot="2636907">
            <a:off x="3122559" y="4381295"/>
            <a:ext cx="543211" cy="705415"/>
          </a:xfrm>
          <a:prstGeom prst="rect">
            <a:avLst/>
          </a:prstGeom>
          <a:solidFill>
            <a:srgbClr val="0053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C0A9C7-6380-F60A-C524-E11D8E4BDB99}"/>
              </a:ext>
            </a:extLst>
          </p:cNvPr>
          <p:cNvSpPr txBox="1"/>
          <p:nvPr/>
        </p:nvSpPr>
        <p:spPr>
          <a:xfrm>
            <a:off x="11649951" y="114629"/>
            <a:ext cx="613107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i="0" dirty="0">
                <a:solidFill>
                  <a:schemeClr val="bg1"/>
                </a:solidFill>
                <a:effectLst/>
                <a:latin typeface="Proxima Nova"/>
              </a:rPr>
              <a:t>04</a:t>
            </a:r>
            <a:endParaRPr lang="en-US" i="0" dirty="0">
              <a:solidFill>
                <a:schemeClr val="bg1"/>
              </a:solidFill>
              <a:effectLst/>
              <a:latin typeface="Proxima Nova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1BDE1F5C-5F85-69F7-FB75-FBEAEC579303}"/>
              </a:ext>
            </a:extLst>
          </p:cNvPr>
          <p:cNvSpPr/>
          <p:nvPr/>
        </p:nvSpPr>
        <p:spPr>
          <a:xfrm>
            <a:off x="754937" y="2262406"/>
            <a:ext cx="2612928" cy="538997"/>
          </a:xfrm>
          <a:prstGeom prst="round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440C239-A7E0-C825-AC4B-20E9E7A3A167}"/>
              </a:ext>
            </a:extLst>
          </p:cNvPr>
          <p:cNvSpPr txBox="1"/>
          <p:nvPr/>
        </p:nvSpPr>
        <p:spPr>
          <a:xfrm>
            <a:off x="757170" y="2199499"/>
            <a:ext cx="270898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ХАЙЕР ИНДАСТРИ РУС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zh-CN" altLang="en-US" sz="900" b="1" dirty="0">
                <a:solidFill>
                  <a:schemeClr val="bg1"/>
                </a:solidFill>
              </a:rPr>
              <a:t>海尔工业园</a:t>
            </a:r>
            <a:endParaRPr lang="en-US" sz="900" b="1" dirty="0">
              <a:solidFill>
                <a:schemeClr val="bg1"/>
              </a:solidFill>
              <a:effectLst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ECC9EB4-D8A6-5418-051D-F21DE7D7A24D}"/>
              </a:ext>
            </a:extLst>
          </p:cNvPr>
          <p:cNvGrpSpPr/>
          <p:nvPr/>
        </p:nvGrpSpPr>
        <p:grpSpPr>
          <a:xfrm flipH="1" flipV="1">
            <a:off x="1763320" y="1588331"/>
            <a:ext cx="2149788" cy="762765"/>
            <a:chOff x="3278247" y="2110662"/>
            <a:chExt cx="3165034" cy="1079413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89B1E81-B45D-BF3F-4CC2-8D4F0F5EC2C4}"/>
                </a:ext>
              </a:extLst>
            </p:cNvPr>
            <p:cNvGrpSpPr/>
            <p:nvPr/>
          </p:nvGrpSpPr>
          <p:grpSpPr>
            <a:xfrm>
              <a:off x="3278247" y="2960389"/>
              <a:ext cx="3165034" cy="229686"/>
              <a:chOff x="3516030" y="2772698"/>
              <a:chExt cx="2957528" cy="207399"/>
            </a:xfrm>
          </p:grpSpPr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7ED4BC34-0156-3122-49E0-55847F46AB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24182" y="2884118"/>
                <a:ext cx="2849376" cy="0"/>
              </a:xfrm>
              <a:prstGeom prst="line">
                <a:avLst/>
              </a:prstGeom>
              <a:ln w="38100">
                <a:solidFill>
                  <a:srgbClr val="00BAF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Овал 22">
                <a:extLst>
                  <a:ext uri="{FF2B5EF4-FFF2-40B4-BE49-F238E27FC236}">
                    <a16:creationId xmlns:a16="http://schemas.microsoft.com/office/drawing/2014/main" id="{3C61AD55-749B-B891-38EF-F75950552A84}"/>
                  </a:ext>
                </a:extLst>
              </p:cNvPr>
              <p:cNvSpPr/>
              <p:nvPr/>
            </p:nvSpPr>
            <p:spPr>
              <a:xfrm>
                <a:off x="3516030" y="2772698"/>
                <a:ext cx="207399" cy="207399"/>
              </a:xfrm>
              <a:prstGeom prst="ellipse">
                <a:avLst/>
              </a:prstGeom>
              <a:solidFill>
                <a:srgbClr val="00BA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1F53C86E-B323-4106-BD94-930B91AC4B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33906" y="2110662"/>
              <a:ext cx="9375" cy="991451"/>
            </a:xfrm>
            <a:prstGeom prst="line">
              <a:avLst/>
            </a:prstGeom>
            <a:ln w="38100">
              <a:solidFill>
                <a:srgbClr val="00BA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02348F6-A417-AA07-B3A7-1076DD695A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62" y="3322767"/>
            <a:ext cx="627338" cy="19318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341A464-1244-DA48-ED40-1689147EB7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700" y="4653621"/>
            <a:ext cx="576927" cy="177664"/>
          </a:xfrm>
          <a:prstGeom prst="rect">
            <a:avLst/>
          </a:prstGeom>
        </p:spPr>
      </p:pic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BC16DA1F-8848-F5DB-224E-0719D2C45DA0}"/>
              </a:ext>
            </a:extLst>
          </p:cNvPr>
          <p:cNvGrpSpPr/>
          <p:nvPr/>
        </p:nvGrpSpPr>
        <p:grpSpPr>
          <a:xfrm flipH="1" flipV="1">
            <a:off x="1084350" y="4449902"/>
            <a:ext cx="2149788" cy="762765"/>
            <a:chOff x="3278247" y="2110662"/>
            <a:chExt cx="3165034" cy="1079413"/>
          </a:xfrm>
        </p:grpSpPr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DD64DF65-56EA-2F58-A4E9-D1972DF63FFC}"/>
                </a:ext>
              </a:extLst>
            </p:cNvPr>
            <p:cNvGrpSpPr/>
            <p:nvPr/>
          </p:nvGrpSpPr>
          <p:grpSpPr>
            <a:xfrm>
              <a:off x="3278247" y="2960389"/>
              <a:ext cx="3165034" cy="229686"/>
              <a:chOff x="3516030" y="2772698"/>
              <a:chExt cx="2957528" cy="207399"/>
            </a:xfrm>
          </p:grpSpPr>
          <p:cxnSp>
            <p:nvCxnSpPr>
              <p:cNvPr id="34" name="Прямая соединительная линия 33">
                <a:extLst>
                  <a:ext uri="{FF2B5EF4-FFF2-40B4-BE49-F238E27FC236}">
                    <a16:creationId xmlns:a16="http://schemas.microsoft.com/office/drawing/2014/main" id="{B2F64B76-D4B3-21D9-BEE9-758961E2C0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24182" y="2884118"/>
                <a:ext cx="2849376" cy="0"/>
              </a:xfrm>
              <a:prstGeom prst="line">
                <a:avLst/>
              </a:prstGeom>
              <a:ln w="38100">
                <a:solidFill>
                  <a:srgbClr val="00BAF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Овал 34">
                <a:extLst>
                  <a:ext uri="{FF2B5EF4-FFF2-40B4-BE49-F238E27FC236}">
                    <a16:creationId xmlns:a16="http://schemas.microsoft.com/office/drawing/2014/main" id="{748582CD-8407-DBA4-6B1B-ADA21B8C09F9}"/>
                  </a:ext>
                </a:extLst>
              </p:cNvPr>
              <p:cNvSpPr/>
              <p:nvPr/>
            </p:nvSpPr>
            <p:spPr>
              <a:xfrm>
                <a:off x="3516030" y="2772698"/>
                <a:ext cx="207399" cy="207399"/>
              </a:xfrm>
              <a:prstGeom prst="ellipse">
                <a:avLst/>
              </a:prstGeom>
              <a:solidFill>
                <a:srgbClr val="00BA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FB2D6E41-5838-29C7-07FE-95BE34CFD2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33906" y="2110662"/>
              <a:ext cx="9375" cy="991451"/>
            </a:xfrm>
            <a:prstGeom prst="line">
              <a:avLst/>
            </a:prstGeom>
            <a:ln w="38100">
              <a:solidFill>
                <a:srgbClr val="00BA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D8AC8AB3-005D-4050-DDB6-BEFB17DA3AA6}"/>
              </a:ext>
            </a:extLst>
          </p:cNvPr>
          <p:cNvSpPr/>
          <p:nvPr/>
        </p:nvSpPr>
        <p:spPr>
          <a:xfrm>
            <a:off x="286129" y="5176614"/>
            <a:ext cx="2612928" cy="538997"/>
          </a:xfrm>
          <a:prstGeom prst="round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C7B92D-B723-09E6-CB90-8821D93AF2B9}"/>
              </a:ext>
            </a:extLst>
          </p:cNvPr>
          <p:cNvSpPr txBox="1"/>
          <p:nvPr/>
        </p:nvSpPr>
        <p:spPr>
          <a:xfrm>
            <a:off x="311837" y="5081357"/>
            <a:ext cx="31655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ХАЙЕР ФРИДЖ РУС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  <a:p>
            <a:r>
              <a:rPr lang="zh-CN" altLang="en-US" sz="1000" b="1" dirty="0">
                <a:solidFill>
                  <a:schemeClr val="bg1"/>
                </a:solidFill>
              </a:rPr>
              <a:t>海尔冰箱</a:t>
            </a:r>
            <a:endParaRPr lang="en-US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051BB2-460A-15CA-D31B-2FB6E501B234}"/>
              </a:ext>
            </a:extLst>
          </p:cNvPr>
          <p:cNvSpPr txBox="1"/>
          <p:nvPr/>
        </p:nvSpPr>
        <p:spPr>
          <a:xfrm>
            <a:off x="754937" y="2604868"/>
            <a:ext cx="26320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chemeClr val="bg1"/>
                </a:solidFill>
              </a:rPr>
              <a:t>РТ, г. Набережные Челны, ул. Корпорация </a:t>
            </a:r>
            <a:r>
              <a:rPr lang="ru-RU" sz="900" dirty="0" err="1">
                <a:solidFill>
                  <a:schemeClr val="bg1"/>
                </a:solidFill>
              </a:rPr>
              <a:t>Хайер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6B07F8B-790F-5520-8E0C-A96ED916AEEE}"/>
              </a:ext>
            </a:extLst>
          </p:cNvPr>
          <p:cNvSpPr txBox="1"/>
          <p:nvPr/>
        </p:nvSpPr>
        <p:spPr>
          <a:xfrm>
            <a:off x="311837" y="5489161"/>
            <a:ext cx="26320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Автосборочный </a:t>
            </a:r>
            <a:r>
              <a:rPr lang="ru-RU" sz="90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пр</a:t>
            </a:r>
            <a:r>
              <a:rPr lang="ru-RU" sz="90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-д 46, территория КИП Мастер</a:t>
            </a:r>
            <a:endParaRPr lang="en-US" sz="900" dirty="0">
              <a:solidFill>
                <a:schemeClr val="bg1"/>
              </a:solidFill>
              <a:effectLst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E16FA84-0A54-76AF-32AA-FE9198BC1003}"/>
              </a:ext>
            </a:extLst>
          </p:cNvPr>
          <p:cNvSpPr txBox="1"/>
          <p:nvPr/>
        </p:nvSpPr>
        <p:spPr>
          <a:xfrm>
            <a:off x="6951592" y="1000070"/>
            <a:ext cx="1582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ЗАВОД ПО ПРОИЗВОДСТВУ ХОЛОДИЛЬНИКОВ</a:t>
            </a:r>
          </a:p>
          <a:p>
            <a:r>
              <a:rPr lang="zh-CN" altLang="en-US" sz="1200" b="1" dirty="0">
                <a:solidFill>
                  <a:schemeClr val="bg1"/>
                </a:solidFill>
                <a:effectLst/>
              </a:rPr>
              <a:t>冰箱工厂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80F420B-B087-5DAB-B162-48B8C392A1CC}"/>
              </a:ext>
            </a:extLst>
          </p:cNvPr>
          <p:cNvSpPr txBox="1"/>
          <p:nvPr/>
        </p:nvSpPr>
        <p:spPr>
          <a:xfrm>
            <a:off x="9333595" y="989435"/>
            <a:ext cx="17984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ЗАВОД ПО ПРОИЗВОДСТВУ СТИРАЛЬНЫХ МАШИН</a:t>
            </a:r>
            <a:endParaRPr lang="en-US" sz="1200" b="1" dirty="0">
              <a:solidFill>
                <a:schemeClr val="bg1"/>
              </a:solidFill>
            </a:endParaRPr>
          </a:p>
          <a:p>
            <a:r>
              <a:rPr lang="zh-CN" altLang="en-US" sz="1200" b="1" dirty="0">
                <a:solidFill>
                  <a:schemeClr val="bg1"/>
                </a:solidFill>
                <a:effectLst/>
              </a:rPr>
              <a:t>洗衣机工厂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7CA7E84-6E12-1C91-85CA-4B4FCD9E4BFA}"/>
              </a:ext>
            </a:extLst>
          </p:cNvPr>
          <p:cNvSpPr txBox="1"/>
          <p:nvPr/>
        </p:nvSpPr>
        <p:spPr>
          <a:xfrm>
            <a:off x="6932494" y="2419947"/>
            <a:ext cx="1582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ЗАВОД ПО ПРОИЗВОДСТВУ ТЕЛЕВИЗОРОВ</a:t>
            </a:r>
            <a:endParaRPr lang="en-US" sz="1200" b="1" dirty="0">
              <a:solidFill>
                <a:schemeClr val="bg1"/>
              </a:solidFill>
            </a:endParaRPr>
          </a:p>
          <a:p>
            <a:r>
              <a:rPr lang="zh-CN" altLang="en-US" sz="1200" b="1" dirty="0">
                <a:solidFill>
                  <a:schemeClr val="bg1"/>
                </a:solidFill>
                <a:effectLst/>
              </a:rPr>
              <a:t>电视工厂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5AA639C-4F56-D0E2-4FC9-1CDDBC9A4EB7}"/>
              </a:ext>
            </a:extLst>
          </p:cNvPr>
          <p:cNvSpPr txBox="1"/>
          <p:nvPr/>
        </p:nvSpPr>
        <p:spPr>
          <a:xfrm>
            <a:off x="7004114" y="4068512"/>
            <a:ext cx="1582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ЗАВОД ШТАМПОВАННЫХ ИЗДЕЛИЙ</a:t>
            </a:r>
            <a:endParaRPr lang="en-US" sz="1200" b="1" dirty="0">
              <a:solidFill>
                <a:schemeClr val="bg1"/>
              </a:solidFill>
            </a:endParaRPr>
          </a:p>
          <a:p>
            <a:r>
              <a:rPr lang="zh-CN" altLang="en-US" sz="1200" b="1" dirty="0">
                <a:solidFill>
                  <a:schemeClr val="bg1"/>
                </a:solidFill>
                <a:effectLst/>
              </a:rPr>
              <a:t>钣金注塑厂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E44B49D-13D7-54B9-565A-B9EFB66EF9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510" y="5611367"/>
            <a:ext cx="763502" cy="132182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ED61351-6B56-3560-52A8-B7009BABD2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1" b="29661"/>
          <a:stretch/>
        </p:blipFill>
        <p:spPr>
          <a:xfrm>
            <a:off x="8897581" y="3550217"/>
            <a:ext cx="3301324" cy="330778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05C587E-E254-2709-B388-8E6256C61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2364">
            <a:off x="8768357" y="5946867"/>
            <a:ext cx="508190" cy="845536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241C37F5-366C-FAD7-49C1-7A98B42C67A1}"/>
              </a:ext>
            </a:extLst>
          </p:cNvPr>
          <p:cNvSpPr txBox="1"/>
          <p:nvPr/>
        </p:nvSpPr>
        <p:spPr>
          <a:xfrm>
            <a:off x="9314497" y="2409312"/>
            <a:ext cx="24719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ЗАВОД ПО ПРОИЗВОДСТВУ ХОЛОДИЛЬНО-МОРОЗИЛЬНОГО ОБОРУДОВАНИЯ </a:t>
            </a:r>
            <a:r>
              <a:rPr lang="ru-RU" sz="800" b="1" dirty="0">
                <a:solidFill>
                  <a:schemeClr val="bg1"/>
                </a:solidFill>
              </a:rPr>
              <a:t>(ЗАВОДА </a:t>
            </a:r>
            <a:r>
              <a:rPr lang="en-US" sz="800" b="1" dirty="0">
                <a:solidFill>
                  <a:schemeClr val="bg1"/>
                </a:solidFill>
              </a:rPr>
              <a:t>SMART</a:t>
            </a:r>
            <a:r>
              <a:rPr lang="ru-RU" sz="800" b="1" dirty="0">
                <a:solidFill>
                  <a:schemeClr val="bg1"/>
                </a:solidFill>
              </a:rPr>
              <a:t>)</a:t>
            </a:r>
            <a:endParaRPr lang="en-US" sz="800" b="1" dirty="0">
              <a:solidFill>
                <a:schemeClr val="bg1"/>
              </a:solidFill>
            </a:endParaRPr>
          </a:p>
          <a:p>
            <a:r>
              <a:rPr lang="zh-CN" altLang="en-US" sz="1200" b="1" dirty="0">
                <a:solidFill>
                  <a:schemeClr val="bg1"/>
                </a:solidFill>
                <a:effectLst/>
              </a:rPr>
              <a:t>冰冷工厂</a:t>
            </a:r>
            <a:r>
              <a:rPr lang="zh-CN" altLang="en-US" sz="900" b="1" dirty="0">
                <a:solidFill>
                  <a:schemeClr val="bg1"/>
                </a:solidFill>
                <a:effectLst/>
              </a:rPr>
              <a:t>（智能工厂）</a:t>
            </a:r>
            <a:endParaRPr lang="en-U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844DDF9-F8B5-AA7D-343D-DD4376E01364}"/>
              </a:ext>
            </a:extLst>
          </p:cNvPr>
          <p:cNvSpPr txBox="1"/>
          <p:nvPr/>
        </p:nvSpPr>
        <p:spPr>
          <a:xfrm>
            <a:off x="9386117" y="4057877"/>
            <a:ext cx="18588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ЗАВОД ПО ПРОИЗВОДСТВУ ВОДОНАГРЕВАТЕЛЕЙ</a:t>
            </a:r>
            <a:endParaRPr lang="en-US" sz="1200" b="1" dirty="0">
              <a:solidFill>
                <a:schemeClr val="bg1"/>
              </a:solidFill>
            </a:endParaRPr>
          </a:p>
          <a:p>
            <a:r>
              <a:rPr lang="zh-CN" altLang="en-US" sz="1200" b="1" dirty="0">
                <a:solidFill>
                  <a:schemeClr val="bg1"/>
                </a:solidFill>
                <a:effectLst/>
              </a:rPr>
              <a:t>热水器工厂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EDD3F62-FEFA-2A68-CDBD-E5A8F0EB6888}"/>
              </a:ext>
            </a:extLst>
          </p:cNvPr>
          <p:cNvSpPr txBox="1"/>
          <p:nvPr/>
        </p:nvSpPr>
        <p:spPr>
          <a:xfrm>
            <a:off x="7055788" y="5489161"/>
            <a:ext cx="13082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ОБЩЕЖИТИЕ И</a:t>
            </a:r>
          </a:p>
          <a:p>
            <a:r>
              <a:rPr lang="ru-RU" sz="1200" b="1" dirty="0">
                <a:solidFill>
                  <a:schemeClr val="bg1"/>
                </a:solidFill>
                <a:effectLst/>
              </a:rPr>
              <a:t>СОЦИАЛЬНАЯ ЗОНА</a:t>
            </a:r>
            <a:endParaRPr lang="en-US" sz="1200" b="1" dirty="0">
              <a:solidFill>
                <a:schemeClr val="bg1"/>
              </a:solidFill>
              <a:effectLst/>
            </a:endParaRPr>
          </a:p>
          <a:p>
            <a:r>
              <a:rPr lang="zh-CN" altLang="en-US" sz="1200" b="1" dirty="0">
                <a:solidFill>
                  <a:schemeClr val="bg1"/>
                </a:solidFill>
              </a:rPr>
              <a:t>宿舍与社会区域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4C9DC1ED-A807-1128-A1A3-C2D3AC33481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66" t="9186" r="16128" b="57647"/>
          <a:stretch/>
        </p:blipFill>
        <p:spPr>
          <a:xfrm>
            <a:off x="7016761" y="2026920"/>
            <a:ext cx="455507" cy="338667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6326EFBB-ABC3-7030-873B-DEDFB4CC4CB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9" t="14913" r="70980" b="18985"/>
          <a:stretch/>
        </p:blipFill>
        <p:spPr>
          <a:xfrm>
            <a:off x="7035801" y="325120"/>
            <a:ext cx="338666" cy="67495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3495C20E-1BF3-C085-098E-5BF75DA09FC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5" t="43777" r="50750" b="18985"/>
          <a:stretch/>
        </p:blipFill>
        <p:spPr>
          <a:xfrm>
            <a:off x="9418321" y="555413"/>
            <a:ext cx="346542" cy="444657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2F0D2A6B-6D45-1103-23F5-2FC19EABD49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28" t="43879" r="10195" b="21792"/>
          <a:stretch/>
        </p:blipFill>
        <p:spPr>
          <a:xfrm>
            <a:off x="9399023" y="2026920"/>
            <a:ext cx="607907" cy="35052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3DE368-0CC6-9BA0-0679-E69F67C733C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775" y="5027495"/>
            <a:ext cx="572390" cy="461666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CAA6642-C939-C9D3-1252-293CE04DD467}"/>
              </a:ext>
            </a:extLst>
          </p:cNvPr>
          <p:cNvGrpSpPr/>
          <p:nvPr/>
        </p:nvGrpSpPr>
        <p:grpSpPr>
          <a:xfrm>
            <a:off x="9349413" y="3443901"/>
            <a:ext cx="545416" cy="551009"/>
            <a:chOff x="9376915" y="3322768"/>
            <a:chExt cx="545416" cy="551009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6822B6A1-0414-E7BD-6A7E-C5FD66FB9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6915" y="3322768"/>
              <a:ext cx="538075" cy="542558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1291907A-72B5-F9D6-AD5B-AFBBC8694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4256" y="3331219"/>
              <a:ext cx="538075" cy="542558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6745547-0EDB-911A-EABD-C734E39C16B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94" y="3414337"/>
            <a:ext cx="558872" cy="64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667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877D5D3-A734-E3BB-60D3-8AB29D527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482290"/>
              </p:ext>
            </p:extLst>
          </p:nvPr>
        </p:nvGraphicFramePr>
        <p:xfrm>
          <a:off x="5815292" y="1250379"/>
          <a:ext cx="6266180" cy="9353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0430">
                  <a:extLst>
                    <a:ext uri="{9D8B030D-6E8A-4147-A177-3AD203B41FA5}">
                      <a16:colId xmlns:a16="http://schemas.microsoft.com/office/drawing/2014/main" val="715689299"/>
                    </a:ext>
                  </a:extLst>
                </a:gridCol>
                <a:gridCol w="4047490">
                  <a:extLst>
                    <a:ext uri="{9D8B030D-6E8A-4147-A177-3AD203B41FA5}">
                      <a16:colId xmlns:a16="http://schemas.microsoft.com/office/drawing/2014/main" val="2955911421"/>
                    </a:ext>
                  </a:extLst>
                </a:gridCol>
                <a:gridCol w="1318260">
                  <a:extLst>
                    <a:ext uri="{9D8B030D-6E8A-4147-A177-3AD203B41FA5}">
                      <a16:colId xmlns:a16="http://schemas.microsoft.com/office/drawing/2014/main" val="2952539795"/>
                    </a:ext>
                  </a:extLst>
                </a:gridCol>
              </a:tblGrid>
              <a:tr h="935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53A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ЛЬГОТНЫЕ НАЛОГОВЫЕ УСЛОВИЯ ДЛЯ БИЗНЕСА </a:t>
                      </a:r>
                      <a:endParaRPr lang="ru-RU" sz="1100" dirty="0">
                        <a:effectLst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ТЕРРИТОРИЯ ОПЕРЕЖАЮЩЕГО РАЗВИТИЯ (ТОР) «НАБЕРЕЖНЫЕ ЧЕЛНЫ»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zh-CN" altLang="en-US" sz="1200" dirty="0">
                          <a:effectLst/>
                        </a:rPr>
                        <a:t>卡马河畔切尔尼超前发展区居民企业税收优惠条件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53A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53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186744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09E6105-861F-61E8-A63A-1AE12E55C6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612147"/>
              </p:ext>
            </p:extLst>
          </p:nvPr>
        </p:nvGraphicFramePr>
        <p:xfrm>
          <a:off x="242082" y="1285653"/>
          <a:ext cx="5244318" cy="3163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75">
                  <a:extLst>
                    <a:ext uri="{9D8B030D-6E8A-4147-A177-3AD203B41FA5}">
                      <a16:colId xmlns:a16="http://schemas.microsoft.com/office/drawing/2014/main" val="377416002"/>
                    </a:ext>
                  </a:extLst>
                </a:gridCol>
                <a:gridCol w="1898443">
                  <a:extLst>
                    <a:ext uri="{9D8B030D-6E8A-4147-A177-3AD203B41FA5}">
                      <a16:colId xmlns:a16="http://schemas.microsoft.com/office/drawing/2014/main" val="146272752"/>
                    </a:ext>
                  </a:extLst>
                </a:gridCol>
                <a:gridCol w="1107600">
                  <a:extLst>
                    <a:ext uri="{9D8B030D-6E8A-4147-A177-3AD203B41FA5}">
                      <a16:colId xmlns:a16="http://schemas.microsoft.com/office/drawing/2014/main" val="3344439182"/>
                    </a:ext>
                  </a:extLst>
                </a:gridCol>
              </a:tblGrid>
              <a:tr h="634111">
                <a:tc>
                  <a:txBody>
                    <a:bodyPr/>
                    <a:lstStyle/>
                    <a:p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53A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kern="1200" dirty="0">
                          <a:effectLst/>
                        </a:rPr>
                        <a:t>СТАВКА ДЛЯ РЕЗИДЕНТОВ ТОР (в первые 5 лет резидентства)</a:t>
                      </a:r>
                      <a:endParaRPr lang="en-US" sz="1100" kern="12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CN" alt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超前发展区居民企业税率（前五年）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53A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kern="1200" dirty="0">
                          <a:effectLst/>
                        </a:rPr>
                        <a:t>ОБЩАЯ СТАВКА</a:t>
                      </a:r>
                      <a:endParaRPr lang="en-US" sz="1100" kern="12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CN" altLang="en-US" sz="1100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普通税率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53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720938"/>
                  </a:ext>
                </a:extLst>
              </a:tr>
              <a:tr h="4962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kern="1200" dirty="0">
                          <a:effectLst/>
                        </a:rPr>
                        <a:t>Налог на прибыль </a:t>
                      </a:r>
                      <a:r>
                        <a:rPr lang="zh-CN" altLang="en-US" sz="1300" kern="1200" dirty="0">
                          <a:effectLst/>
                        </a:rPr>
                        <a:t>所得税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kern="1200" dirty="0">
                          <a:effectLst/>
                        </a:rPr>
                        <a:t>5%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kern="1200">
                          <a:effectLst/>
                        </a:rPr>
                        <a:t>20%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458775"/>
                  </a:ext>
                </a:extLst>
              </a:tr>
              <a:tr h="4962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kern="1200" dirty="0">
                          <a:effectLst/>
                        </a:rPr>
                        <a:t>Налог на имущество </a:t>
                      </a:r>
                      <a:r>
                        <a:rPr lang="zh-CN" altLang="en-US" sz="1300" kern="1200" dirty="0">
                          <a:effectLst/>
                        </a:rPr>
                        <a:t>财产税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kern="1200" dirty="0">
                          <a:effectLst/>
                        </a:rPr>
                        <a:t>0%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kern="1200" dirty="0">
                          <a:effectLst/>
                        </a:rPr>
                        <a:t>2,2%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882315"/>
                  </a:ext>
                </a:extLst>
              </a:tr>
              <a:tr h="1034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kern="1200" dirty="0">
                          <a:effectLst/>
                        </a:rPr>
                        <a:t>Земельный налог (</a:t>
                      </a:r>
                      <a:r>
                        <a:rPr lang="ru-RU" sz="1300" dirty="0">
                          <a:effectLst/>
                        </a:rPr>
                        <a:t>арендная плата в муниципальный бюджет)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zh-CN" altLang="en-US" sz="1300" dirty="0">
                          <a:effectLst/>
                        </a:rPr>
                        <a:t>土地税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kern="1200" dirty="0">
                          <a:effectLst/>
                        </a:rPr>
                        <a:t>0%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kern="1200" dirty="0">
                          <a:effectLst/>
                        </a:rPr>
                        <a:t>1,5%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423722"/>
                  </a:ext>
                </a:extLst>
              </a:tr>
            </a:tbl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3C15D6CF-DE38-2D23-75A0-4BD7B519A0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3269"/>
              </p:ext>
            </p:extLst>
          </p:nvPr>
        </p:nvGraphicFramePr>
        <p:xfrm>
          <a:off x="360907" y="158294"/>
          <a:ext cx="13843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2" imgW="3679468" imgH="2264288" progId="Paint.Picture">
                  <p:embed/>
                </p:oleObj>
              </mc:Choice>
              <mc:Fallback>
                <p:oleObj name="Точечный рисунок" r:id="rId2" imgW="3679468" imgH="2264288" progId="Paint.Picture">
                  <p:embed/>
                  <p:pic>
                    <p:nvPicPr>
                      <p:cNvPr id="10" name="Объект 9">
                        <a:extLst>
                          <a:ext uri="{FF2B5EF4-FFF2-40B4-BE49-F238E27FC236}">
                            <a16:creationId xmlns:a16="http://schemas.microsoft.com/office/drawing/2014/main" id="{3C15D6CF-DE38-2D23-75A0-4BD7B519A0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907" y="158294"/>
                        <a:ext cx="1384300" cy="844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3">
            <a:extLst>
              <a:ext uri="{FF2B5EF4-FFF2-40B4-BE49-F238E27FC236}">
                <a16:creationId xmlns:a16="http://schemas.microsoft.com/office/drawing/2014/main" id="{8B5773BC-9DE7-1510-0D32-458143646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2" y="371121"/>
            <a:ext cx="789489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ПРЕФЕРЕНЦИИ РЕЗИДЕНТОВ ТОР «НАБЕРЕЖНЫЕ ЧЕЛНЫ»</a:t>
            </a:r>
            <a:endParaRPr kumimoji="0" lang="en-US" altLang="ru-RU" sz="2400" b="1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卡马河畔切尔尼超前发展区居民企业优惠政策</a:t>
            </a:r>
            <a:endParaRPr kumimoji="0" lang="ru-RU" altLang="ru-RU" sz="2000" b="1" strike="noStrike" cap="none" normalizeH="0" baseline="0" dirty="0">
              <a:ln>
                <a:noFill/>
              </a:ln>
              <a:effectLst/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560D488A-B951-D760-7D41-178D883FE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376047"/>
              </p:ext>
            </p:extLst>
          </p:nvPr>
        </p:nvGraphicFramePr>
        <p:xfrm>
          <a:off x="5651244" y="2612705"/>
          <a:ext cx="6266180" cy="1348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81144">
                  <a:extLst>
                    <a:ext uri="{9D8B030D-6E8A-4147-A177-3AD203B41FA5}">
                      <a16:colId xmlns:a16="http://schemas.microsoft.com/office/drawing/2014/main" val="4103752789"/>
                    </a:ext>
                  </a:extLst>
                </a:gridCol>
                <a:gridCol w="4085036">
                  <a:extLst>
                    <a:ext uri="{9D8B030D-6E8A-4147-A177-3AD203B41FA5}">
                      <a16:colId xmlns:a16="http://schemas.microsoft.com/office/drawing/2014/main" val="2729383570"/>
                    </a:ext>
                  </a:extLst>
                </a:gridCol>
              </a:tblGrid>
              <a:tr h="22863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ru-RU" sz="1200" dirty="0">
                          <a:effectLst/>
                        </a:rPr>
                        <a:t>ИНВЕСТИРОВАТЬ (БЕЗ НДС)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zh-CN" altLang="en-US" sz="1200" dirty="0">
                          <a:effectLst/>
                        </a:rPr>
                        <a:t>投资额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53A4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80340" algn="l"/>
                        </a:tabLst>
                      </a:pPr>
                      <a:r>
                        <a:rPr lang="ru-RU" sz="1200" dirty="0">
                          <a:effectLst/>
                        </a:rPr>
                        <a:t>СОЗДАТЬ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zh-CN" altLang="en-US" sz="1200" dirty="0">
                          <a:effectLst/>
                        </a:rPr>
                        <a:t>创造就业机会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53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627415"/>
                  </a:ext>
                </a:extLst>
              </a:tr>
              <a:tr h="6159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20 МЛН РУБ./</a:t>
                      </a:r>
                      <a:r>
                        <a:rPr lang="zh-CN" altLang="en-US" sz="1200" kern="1200" dirty="0">
                          <a:effectLst/>
                        </a:rPr>
                        <a:t> </a:t>
                      </a:r>
                      <a:r>
                        <a:rPr lang="en-US" altLang="zh-CN" sz="1200" kern="1200" dirty="0">
                          <a:effectLst/>
                        </a:rPr>
                        <a:t>2000</a:t>
                      </a:r>
                      <a:r>
                        <a:rPr lang="zh-CN" altLang="en-US" sz="1200" kern="1200" dirty="0">
                          <a:effectLst/>
                        </a:rPr>
                        <a:t>万卢布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(В Т.Ч. В ПЕРВЫЙ ГОД – 2,5 МЛН РУБ.) </a:t>
                      </a:r>
                      <a:r>
                        <a:rPr lang="ru-RU" sz="1200" dirty="0">
                          <a:effectLst/>
                        </a:rPr>
                        <a:t> /</a:t>
                      </a:r>
                      <a:r>
                        <a:rPr lang="zh-CN" altLang="en-US" sz="1100" dirty="0">
                          <a:effectLst/>
                        </a:rPr>
                        <a:t>（包括第一年 </a:t>
                      </a:r>
                      <a:r>
                        <a:rPr lang="en-US" altLang="zh-CN" sz="1100" dirty="0">
                          <a:effectLst/>
                        </a:rPr>
                        <a:t>– 250 </a:t>
                      </a:r>
                      <a:r>
                        <a:rPr lang="zh-CN" altLang="en-US" sz="1100" dirty="0">
                          <a:effectLst/>
                        </a:rPr>
                        <a:t>万卢布）</a:t>
                      </a:r>
                      <a:endParaRPr lang="ru-RU" sz="1050" dirty="0"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rgbClr val="0053A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15 рабочих мест / 15</a:t>
                      </a:r>
                      <a:r>
                        <a:rPr lang="zh-CN" altLang="en-US" sz="1200" kern="1200" dirty="0">
                          <a:effectLst/>
                        </a:rPr>
                        <a:t>个岗</a:t>
                      </a:r>
                      <a:endParaRPr lang="en-US" altLang="zh-CN" sz="1200" kern="12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(в т.ч. в первый год – 10 ед.</a:t>
                      </a:r>
                      <a:r>
                        <a:rPr lang="en-US" sz="1200" kern="1200" dirty="0">
                          <a:effectLst/>
                        </a:rPr>
                        <a:t>/</a:t>
                      </a:r>
                      <a:r>
                        <a:rPr lang="zh-CN" altLang="en-US" sz="1200" kern="1200" dirty="0">
                          <a:effectLst/>
                        </a:rPr>
                        <a:t>包括第一年 </a:t>
                      </a:r>
                      <a:r>
                        <a:rPr lang="en-US" altLang="zh-CN" sz="1200" kern="1200" dirty="0">
                          <a:effectLst/>
                        </a:rPr>
                        <a:t>– 10</a:t>
                      </a:r>
                      <a:r>
                        <a:rPr lang="zh-CN" altLang="en-US" sz="1200" kern="1200" dirty="0">
                          <a:effectLst/>
                        </a:rPr>
                        <a:t>个岗</a:t>
                      </a:r>
                      <a:r>
                        <a:rPr lang="ru-RU" sz="1200" kern="1200" dirty="0">
                          <a:effectLst/>
                        </a:rPr>
                        <a:t>)</a:t>
                      </a:r>
                      <a:endParaRPr lang="ru-RU" sz="105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534160"/>
                  </a:ext>
                </a:extLst>
              </a:tr>
            </a:tbl>
          </a:graphicData>
        </a:graphic>
      </p:graphicFrame>
      <p:sp>
        <p:nvSpPr>
          <p:cNvPr id="14" name="Rectangle 4">
            <a:extLst>
              <a:ext uri="{FF2B5EF4-FFF2-40B4-BE49-F238E27FC236}">
                <a16:creationId xmlns:a16="http://schemas.microsoft.com/office/drawing/2014/main" id="{17C7C900-3FCF-D781-F9FD-22F09AD7AC8C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500150" y="2094584"/>
            <a:ext cx="5043948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altLang="ru-RU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Требования для получения статуса резидента ТОР</a:t>
            </a:r>
            <a:endParaRPr kumimoji="0" lang="en-US" altLang="ru-RU" sz="16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zh-CN" altLang="en-US" sz="11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获得超前发展区居民身份的要求</a:t>
            </a:r>
            <a:r>
              <a:rPr kumimoji="0" lang="ru-RU" altLang="ru-RU" sz="11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11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ru-RU" altLang="ru-RU" sz="18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BBA090-934B-712A-34ED-D64CEA47A061}"/>
              </a:ext>
            </a:extLst>
          </p:cNvPr>
          <p:cNvSpPr/>
          <p:nvPr/>
        </p:nvSpPr>
        <p:spPr>
          <a:xfrm flipV="1">
            <a:off x="0" y="4381068"/>
            <a:ext cx="12192000" cy="2476932"/>
          </a:xfrm>
          <a:prstGeom prst="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1D58F5-B673-B054-A53A-76BAF224AF1D}"/>
              </a:ext>
            </a:extLst>
          </p:cNvPr>
          <p:cNvSpPr txBox="1"/>
          <p:nvPr/>
        </p:nvSpPr>
        <p:spPr>
          <a:xfrm>
            <a:off x="792827" y="4277374"/>
            <a:ext cx="11414646" cy="75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b="1" dirty="0">
                <a:solidFill>
                  <a:schemeClr val="bg1"/>
                </a:solidFill>
              </a:rPr>
              <a:t>Примечание: капитальные вложения и рабочие места учитываются после получения статуса резидента ТОР.</a:t>
            </a:r>
            <a:endParaRPr lang="en-US" sz="18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chemeClr val="bg1"/>
                </a:solidFill>
              </a:rPr>
              <a:t>注：资本投资和就业是在获得优先开发区居民身份后开始算的</a:t>
            </a:r>
            <a:endParaRPr lang="ru-RU" sz="1100" b="1" dirty="0">
              <a:solidFill>
                <a:schemeClr val="bg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9CA62F-11FE-3B4F-3136-D0022C9363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16" y="4490884"/>
            <a:ext cx="442663" cy="46851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660D56C-F4FA-3B3F-E52D-50D450D35A88}"/>
              </a:ext>
            </a:extLst>
          </p:cNvPr>
          <p:cNvSpPr/>
          <p:nvPr/>
        </p:nvSpPr>
        <p:spPr>
          <a:xfrm>
            <a:off x="11917424" y="2028559"/>
            <a:ext cx="279408" cy="3579062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AF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71647D-7B4C-191E-B9D3-3601B33542B0}"/>
              </a:ext>
            </a:extLst>
          </p:cNvPr>
          <p:cNvSpPr txBox="1"/>
          <p:nvPr/>
        </p:nvSpPr>
        <p:spPr>
          <a:xfrm>
            <a:off x="157179" y="4905944"/>
            <a:ext cx="11971066" cy="2046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i="0" dirty="0">
                <a:solidFill>
                  <a:schemeClr val="bg1"/>
                </a:solidFill>
                <a:effectLst/>
              </a:rPr>
              <a:t>✓ </a:t>
            </a:r>
            <a:r>
              <a:rPr lang="ru-RU" sz="1200" dirty="0">
                <a:solidFill>
                  <a:schemeClr val="bg1"/>
                </a:solidFill>
              </a:rPr>
              <a:t>Юридическое лицо зарегистрировано на территории города Набережные Челны и </a:t>
            </a:r>
            <a:r>
              <a:rPr lang="ru-RU" sz="1300" dirty="0">
                <a:solidFill>
                  <a:schemeClr val="bg1"/>
                </a:solidFill>
              </a:rPr>
              <a:t>применяет общую систему налогообложения</a:t>
            </a:r>
            <a:r>
              <a:rPr lang="zh-CN" altLang="en-US" sz="1300" dirty="0">
                <a:solidFill>
                  <a:schemeClr val="bg1"/>
                </a:solidFill>
              </a:rPr>
              <a:t> </a:t>
            </a:r>
            <a:endParaRPr lang="en-US" altLang="zh-CN" sz="13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</a:rPr>
              <a:t>法人实体在卡马河畔切尔尼市注册并适用一般税收制度</a:t>
            </a:r>
            <a:r>
              <a:rPr lang="ru-RU" sz="8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1300" i="0" dirty="0">
                <a:solidFill>
                  <a:schemeClr val="bg1"/>
                </a:solidFill>
                <a:effectLst/>
              </a:rPr>
              <a:t>✓ </a:t>
            </a:r>
            <a:r>
              <a:rPr lang="ru-RU" sz="1300" dirty="0">
                <a:solidFill>
                  <a:schemeClr val="bg1"/>
                </a:solidFill>
              </a:rPr>
              <a:t>Не имеет в своем составе обособленных подразделений, расположенных за пределами города Набережные Челны</a:t>
            </a:r>
            <a:r>
              <a:rPr lang="zh-CN" altLang="en-US" sz="1300" dirty="0">
                <a:solidFill>
                  <a:schemeClr val="bg1"/>
                </a:solidFill>
              </a:rPr>
              <a:t> </a:t>
            </a:r>
            <a:r>
              <a:rPr lang="zh-CN" altLang="en-US" sz="900" dirty="0">
                <a:solidFill>
                  <a:schemeClr val="bg1"/>
                </a:solidFill>
              </a:rPr>
              <a:t>无位于卡马河畔切尔尼市以外的单独部门</a:t>
            </a:r>
            <a:r>
              <a:rPr lang="ru-RU" sz="900" dirty="0">
                <a:solidFill>
                  <a:schemeClr val="bg1"/>
                </a:solidFill>
              </a:rPr>
              <a:t>;</a:t>
            </a:r>
            <a:endParaRPr lang="ru-RU" sz="13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300" i="0" dirty="0">
                <a:solidFill>
                  <a:schemeClr val="bg1"/>
                </a:solidFill>
                <a:effectLst/>
              </a:rPr>
              <a:t>✓ </a:t>
            </a:r>
            <a:r>
              <a:rPr lang="ru-RU" sz="1300" dirty="0">
                <a:solidFill>
                  <a:schemeClr val="bg1"/>
                </a:solidFill>
              </a:rPr>
              <a:t>Реализует новый инвестиционный проект по установленным видам ОКВЭД</a:t>
            </a:r>
            <a:r>
              <a:rPr lang="en-US" sz="1300" dirty="0">
                <a:solidFill>
                  <a:schemeClr val="bg1"/>
                </a:solidFill>
              </a:rPr>
              <a:t> </a:t>
            </a:r>
            <a:r>
              <a:rPr lang="zh-CN" altLang="en-US" sz="1000" dirty="0">
                <a:solidFill>
                  <a:schemeClr val="bg1"/>
                </a:solidFill>
              </a:rPr>
              <a:t>根据既定的 </a:t>
            </a:r>
            <a:r>
              <a:rPr lang="en-US" altLang="zh-CN" sz="1000" dirty="0">
                <a:solidFill>
                  <a:schemeClr val="bg1"/>
                </a:solidFill>
              </a:rPr>
              <a:t>OKVED </a:t>
            </a:r>
            <a:r>
              <a:rPr lang="zh-CN" altLang="en-US" sz="1000" dirty="0">
                <a:solidFill>
                  <a:schemeClr val="bg1"/>
                </a:solidFill>
              </a:rPr>
              <a:t>类型实施新的投资项目</a:t>
            </a:r>
            <a:r>
              <a:rPr lang="ru-RU" sz="13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1300" i="0" dirty="0">
                <a:solidFill>
                  <a:schemeClr val="bg1"/>
                </a:solidFill>
                <a:effectLst/>
              </a:rPr>
              <a:t>✓ </a:t>
            </a:r>
            <a:r>
              <a:rPr lang="ru-RU" sz="1300" dirty="0">
                <a:solidFill>
                  <a:schemeClr val="bg1"/>
                </a:solidFill>
              </a:rPr>
              <a:t>Не предусматривается привлечение иностранной рабочей силы в количестве, превышающем 25% общей численности работников</a:t>
            </a:r>
            <a:r>
              <a:rPr lang="zh-CN" altLang="en-US" sz="1300" dirty="0">
                <a:solidFill>
                  <a:schemeClr val="bg1"/>
                </a:solidFill>
              </a:rPr>
              <a:t> </a:t>
            </a:r>
            <a:r>
              <a:rPr lang="zh-CN" altLang="en-US" sz="1000" dirty="0">
                <a:solidFill>
                  <a:schemeClr val="bg1"/>
                </a:solidFill>
              </a:rPr>
              <a:t>预计吸引外劳数量不超过员工总数的</a:t>
            </a:r>
            <a:r>
              <a:rPr lang="en-US" altLang="zh-CN" sz="1000" dirty="0">
                <a:solidFill>
                  <a:schemeClr val="bg1"/>
                </a:solidFill>
              </a:rPr>
              <a:t>25%</a:t>
            </a:r>
            <a:r>
              <a:rPr lang="ru-RU" sz="10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1300" i="0" dirty="0">
                <a:solidFill>
                  <a:schemeClr val="bg1"/>
                </a:solidFill>
                <a:effectLst/>
              </a:rPr>
              <a:t>✓ </a:t>
            </a:r>
            <a:r>
              <a:rPr lang="ru-RU" sz="1300" dirty="0">
                <a:solidFill>
                  <a:schemeClr val="bg1"/>
                </a:solidFill>
              </a:rPr>
              <a:t>Выручка от сотрудничества с градообразующим предприятием ПАО «КАМАЗ» и ее дочерними организациями не превышает 50 % от совокупной выручки.</a:t>
            </a:r>
            <a:r>
              <a:rPr lang="zh-CN" altLang="en-US" sz="1300" dirty="0">
                <a:solidFill>
                  <a:schemeClr val="bg1"/>
                </a:solidFill>
              </a:rPr>
              <a:t> </a:t>
            </a:r>
            <a:r>
              <a:rPr lang="zh-CN" altLang="en-US" sz="1000" dirty="0">
                <a:solidFill>
                  <a:schemeClr val="bg1"/>
                </a:solidFill>
              </a:rPr>
              <a:t>与建城企业</a:t>
            </a:r>
            <a:r>
              <a:rPr lang="en-US" altLang="zh-CN" sz="1000" dirty="0">
                <a:solidFill>
                  <a:schemeClr val="bg1"/>
                </a:solidFill>
              </a:rPr>
              <a:t>KAMAZ PJSC</a:t>
            </a:r>
            <a:r>
              <a:rPr lang="zh-CN" altLang="en-US" sz="1000" dirty="0">
                <a:solidFill>
                  <a:schemeClr val="bg1"/>
                </a:solidFill>
              </a:rPr>
              <a:t>及其子公司的合作收入不超过总收入的</a:t>
            </a:r>
            <a:r>
              <a:rPr lang="en-US" altLang="zh-CN" sz="1000" dirty="0">
                <a:solidFill>
                  <a:schemeClr val="bg1"/>
                </a:solidFill>
              </a:rPr>
              <a:t>50%</a:t>
            </a:r>
            <a:r>
              <a:rPr lang="zh-CN" altLang="en-US" sz="1000" dirty="0">
                <a:solidFill>
                  <a:schemeClr val="bg1"/>
                </a:solidFill>
              </a:rPr>
              <a:t>。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C6D1FD-2E0C-662A-B85B-1431DE5BF060}"/>
              </a:ext>
            </a:extLst>
          </p:cNvPr>
          <p:cNvSpPr txBox="1"/>
          <p:nvPr/>
        </p:nvSpPr>
        <p:spPr>
          <a:xfrm>
            <a:off x="11649951" y="114629"/>
            <a:ext cx="613107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i="0" dirty="0">
                <a:solidFill>
                  <a:srgbClr val="0053A4"/>
                </a:solidFill>
                <a:effectLst/>
                <a:latin typeface="Proxima Nova"/>
              </a:rPr>
              <a:t>05</a:t>
            </a:r>
            <a:endParaRPr lang="en-US" i="0" dirty="0">
              <a:solidFill>
                <a:srgbClr val="0053A4"/>
              </a:solidFill>
              <a:effectLst/>
              <a:latin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673552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0986C0-C7C9-E22D-CE66-33CA1C0A67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3" r="27969" b="23892"/>
          <a:stretch/>
        </p:blipFill>
        <p:spPr>
          <a:xfrm>
            <a:off x="0" y="0"/>
            <a:ext cx="7409836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A713D3C-9B8D-1063-1BAC-3945C62459DD}"/>
              </a:ext>
            </a:extLst>
          </p:cNvPr>
          <p:cNvSpPr/>
          <p:nvPr/>
        </p:nvSpPr>
        <p:spPr>
          <a:xfrm>
            <a:off x="6697437" y="0"/>
            <a:ext cx="5501468" cy="6858000"/>
          </a:xfrm>
          <a:prstGeom prst="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EBF818B-29FC-234C-2834-60EB53655FC5}"/>
              </a:ext>
            </a:extLst>
          </p:cNvPr>
          <p:cNvSpPr/>
          <p:nvPr/>
        </p:nvSpPr>
        <p:spPr>
          <a:xfrm>
            <a:off x="11910600" y="1629790"/>
            <a:ext cx="279408" cy="3579062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AF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71D610-4AA5-66A3-861C-E20A61478A43}"/>
              </a:ext>
            </a:extLst>
          </p:cNvPr>
          <p:cNvSpPr txBox="1"/>
          <p:nvPr/>
        </p:nvSpPr>
        <p:spPr>
          <a:xfrm>
            <a:off x="7534405" y="282814"/>
            <a:ext cx="424444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</a:rPr>
              <a:t>ПРО УПРАВЛЯЮЩУЮ КОМПАНИЮ</a:t>
            </a:r>
            <a:r>
              <a:rPr lang="en-US" sz="2500" b="1" dirty="0">
                <a:solidFill>
                  <a:schemeClr val="bg1"/>
                </a:solidFill>
              </a:rPr>
              <a:t> </a:t>
            </a:r>
            <a:r>
              <a:rPr lang="zh-CN" altLang="en-US" sz="1600" b="1" dirty="0">
                <a:solidFill>
                  <a:schemeClr val="bg1"/>
                </a:solidFill>
              </a:rPr>
              <a:t>关于管理公司</a:t>
            </a:r>
            <a:endParaRPr lang="ru-RU" sz="25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A17703-5297-4FCA-8D6B-C3E14534A01E}"/>
              </a:ext>
            </a:extLst>
          </p:cNvPr>
          <p:cNvSpPr txBox="1"/>
          <p:nvPr/>
        </p:nvSpPr>
        <p:spPr>
          <a:xfrm>
            <a:off x="7144906" y="1182067"/>
            <a:ext cx="4765693" cy="5295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500" i="0" dirty="0">
                <a:solidFill>
                  <a:schemeClr val="bg1"/>
                </a:solidFill>
                <a:effectLst/>
              </a:rPr>
              <a:t>У</a:t>
            </a:r>
            <a:r>
              <a:rPr lang="ru-RU" sz="1500" dirty="0">
                <a:solidFill>
                  <a:schemeClr val="bg1"/>
                </a:solidFill>
              </a:rPr>
              <a:t>правление проектами и технический надзор</a:t>
            </a:r>
            <a:r>
              <a:rPr lang="en-US" sz="1500" dirty="0">
                <a:solidFill>
                  <a:schemeClr val="bg1"/>
                </a:solidFill>
              </a:rPr>
              <a:t> / </a:t>
            </a:r>
            <a:r>
              <a:rPr lang="zh-CN" altLang="en-US" sz="1050" dirty="0">
                <a:solidFill>
                  <a:schemeClr val="bg1"/>
                </a:solidFill>
              </a:rPr>
              <a:t>项目管理和技术监督</a:t>
            </a:r>
            <a:endParaRPr lang="ru-RU" sz="105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bg1"/>
                </a:solidFill>
              </a:rPr>
              <a:t>Услуги учебного центра по обучению обязательным программам  сотрудников компаний резидентов</a:t>
            </a:r>
            <a:r>
              <a:rPr lang="en-US" sz="1500" dirty="0">
                <a:solidFill>
                  <a:schemeClr val="bg1"/>
                </a:solidFill>
              </a:rPr>
              <a:t> / </a:t>
            </a:r>
            <a:r>
              <a:rPr lang="zh-CN" altLang="en-US" sz="1050" dirty="0">
                <a:solidFill>
                  <a:schemeClr val="bg1"/>
                </a:solidFill>
              </a:rPr>
              <a:t>培训中心为居民公司员工提供强制培训课程的服务</a:t>
            </a:r>
            <a:endParaRPr lang="ru-RU" sz="105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bg1"/>
                </a:solidFill>
              </a:rPr>
              <a:t>Внешний клининг территории индустриального парка</a:t>
            </a:r>
            <a:r>
              <a:rPr lang="en-US" sz="1500" dirty="0">
                <a:solidFill>
                  <a:schemeClr val="bg1"/>
                </a:solidFill>
              </a:rPr>
              <a:t> / </a:t>
            </a:r>
            <a:r>
              <a:rPr lang="zh-CN" altLang="en-US" sz="1100" dirty="0">
                <a:solidFill>
                  <a:schemeClr val="bg1"/>
                </a:solidFill>
              </a:rPr>
              <a:t>工业园区外部清洁</a:t>
            </a:r>
            <a:endParaRPr lang="ru-RU" sz="11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bg1"/>
                </a:solidFill>
              </a:rPr>
              <a:t>Консалтинговые услуги по юридическому, бухгалтерскому сопровождению и таможенному оформлению</a:t>
            </a:r>
            <a:r>
              <a:rPr lang="en-US" sz="1500" dirty="0">
                <a:solidFill>
                  <a:schemeClr val="bg1"/>
                </a:solidFill>
              </a:rPr>
              <a:t> / </a:t>
            </a:r>
            <a:r>
              <a:rPr lang="zh-CN" altLang="en-US" sz="1050" dirty="0">
                <a:solidFill>
                  <a:schemeClr val="bg1"/>
                </a:solidFill>
              </a:rPr>
              <a:t>法律、会计支持和清关咨询服务</a:t>
            </a:r>
            <a:endParaRPr lang="ru-RU" sz="105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bg1"/>
                </a:solidFill>
              </a:rPr>
              <a:t>Консультационная помощь резидентам по получению государственной финансовой поддержки на развитие технологических проектов, создание (расширение) производства и внедрения новой продукции</a:t>
            </a:r>
            <a:r>
              <a:rPr lang="en-US" sz="1500" dirty="0">
                <a:solidFill>
                  <a:schemeClr val="bg1"/>
                </a:solidFill>
              </a:rPr>
              <a:t> / </a:t>
            </a:r>
            <a:r>
              <a:rPr lang="zh-CN" altLang="en-US" sz="1050" dirty="0">
                <a:solidFill>
                  <a:schemeClr val="bg1"/>
                </a:solidFill>
              </a:rPr>
              <a:t>为居民企业提供有关获得国家财政支持以开发技术项目、创建（扩大）生产和引进新产品的咨询援助</a:t>
            </a:r>
            <a:endParaRPr lang="ru-RU" sz="1500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B20F6B6-BE89-E7DC-F988-47FCFC85A1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048" r="47628" b="4240"/>
          <a:stretch/>
        </p:blipFill>
        <p:spPr>
          <a:xfrm>
            <a:off x="7309985" y="277958"/>
            <a:ext cx="252744" cy="4325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A4748C-51F9-71EF-B98B-C62443210B77}"/>
              </a:ext>
            </a:extLst>
          </p:cNvPr>
          <p:cNvSpPr txBox="1"/>
          <p:nvPr/>
        </p:nvSpPr>
        <p:spPr>
          <a:xfrm>
            <a:off x="11649951" y="114629"/>
            <a:ext cx="613107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i="0" dirty="0">
                <a:solidFill>
                  <a:schemeClr val="bg1"/>
                </a:solidFill>
                <a:effectLst/>
                <a:latin typeface="Proxima Nova"/>
              </a:rPr>
              <a:t>06</a:t>
            </a:r>
            <a:endParaRPr lang="en-US" i="0" dirty="0">
              <a:solidFill>
                <a:schemeClr val="bg1"/>
              </a:solidFill>
              <a:effectLst/>
              <a:latin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489279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C9A30633-A355-05E8-4699-4828E20794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829" r="19507" b="16547"/>
          <a:stretch/>
        </p:blipFill>
        <p:spPr>
          <a:xfrm>
            <a:off x="2254102" y="0"/>
            <a:ext cx="9937898" cy="6858000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A25CD82-B0A3-AFE6-AF57-FF659031DF14}"/>
              </a:ext>
            </a:extLst>
          </p:cNvPr>
          <p:cNvSpPr/>
          <p:nvPr/>
        </p:nvSpPr>
        <p:spPr>
          <a:xfrm>
            <a:off x="5921565" y="4757057"/>
            <a:ext cx="4490921" cy="1658968"/>
          </a:xfrm>
          <a:prstGeom prst="roundRect">
            <a:avLst>
              <a:gd name="adj" fmla="val 15363"/>
            </a:avLst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95B23BE-CDAF-B1DC-0A0F-600B612907C2}"/>
              </a:ext>
            </a:extLst>
          </p:cNvPr>
          <p:cNvSpPr/>
          <p:nvPr/>
        </p:nvSpPr>
        <p:spPr>
          <a:xfrm>
            <a:off x="-35567" y="0"/>
            <a:ext cx="5501468" cy="6858000"/>
          </a:xfrm>
          <a:prstGeom prst="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076811-8D0A-EF95-6D47-4E2628F31378}"/>
              </a:ext>
            </a:extLst>
          </p:cNvPr>
          <p:cNvSpPr txBox="1"/>
          <p:nvPr/>
        </p:nvSpPr>
        <p:spPr>
          <a:xfrm>
            <a:off x="419877" y="1514533"/>
            <a:ext cx="5046024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100" i="0" dirty="0">
                <a:solidFill>
                  <a:schemeClr val="bg1"/>
                </a:solidFill>
                <a:effectLst/>
              </a:rPr>
              <a:t>ТЕХНИЧЕСКОЕ ОБСЛУЖИВАНИЕ И ЭКСПЛУАТАЦИЯ ВКЛЮЧАЕТ</a:t>
            </a:r>
            <a:endParaRPr lang="en-US" sz="2100" i="0" dirty="0">
              <a:solidFill>
                <a:schemeClr val="bg1"/>
              </a:solidFill>
              <a:effectLst/>
            </a:endParaRPr>
          </a:p>
          <a:p>
            <a:pPr>
              <a:lnSpc>
                <a:spcPts val="2500"/>
              </a:lnSpc>
            </a:pPr>
            <a:r>
              <a:rPr lang="zh-CN" altLang="en-US" i="0" dirty="0">
                <a:solidFill>
                  <a:schemeClr val="bg1"/>
                </a:solidFill>
                <a:effectLst/>
              </a:rPr>
              <a:t>维护和运行支持包括</a:t>
            </a:r>
            <a:endParaRPr lang="en-US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0690EE-220E-367F-4679-99180C47711A}"/>
              </a:ext>
            </a:extLst>
          </p:cNvPr>
          <p:cNvSpPr txBox="1"/>
          <p:nvPr/>
        </p:nvSpPr>
        <p:spPr>
          <a:xfrm>
            <a:off x="862802" y="304745"/>
            <a:ext cx="419120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</a:rPr>
              <a:t>УСЛУГИ УПРАВЛЯЮЩЕЙ КОМПАНИИ</a:t>
            </a:r>
            <a:r>
              <a:rPr lang="en-US" sz="2500" b="1" dirty="0">
                <a:solidFill>
                  <a:schemeClr val="bg1"/>
                </a:solidFill>
              </a:rPr>
              <a:t> </a:t>
            </a:r>
            <a:r>
              <a:rPr lang="zh-CN" altLang="en-US" b="1" dirty="0">
                <a:solidFill>
                  <a:schemeClr val="bg1"/>
                </a:solidFill>
              </a:rPr>
              <a:t>管理公司提供的服务</a:t>
            </a:r>
            <a:endParaRPr lang="en-US" b="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6BDCF4-9F76-AF91-1266-6584298FF15F}"/>
              </a:ext>
            </a:extLst>
          </p:cNvPr>
          <p:cNvSpPr/>
          <p:nvPr/>
        </p:nvSpPr>
        <p:spPr>
          <a:xfrm>
            <a:off x="-35567" y="2416629"/>
            <a:ext cx="249774" cy="3199464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AF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40366A-0DF6-57E0-1C19-7EB34A53AFBE}"/>
              </a:ext>
            </a:extLst>
          </p:cNvPr>
          <p:cNvSpPr txBox="1"/>
          <p:nvPr/>
        </p:nvSpPr>
        <p:spPr>
          <a:xfrm>
            <a:off x="5997392" y="4811518"/>
            <a:ext cx="4490921" cy="151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100" i="0" dirty="0">
                <a:solidFill>
                  <a:schemeClr val="bg1"/>
                </a:solidFill>
                <a:effectLst/>
              </a:rPr>
              <a:t>✓ Точки присоединения к инженерным  сетям расположены на земельных участках</a:t>
            </a:r>
          </a:p>
          <a:p>
            <a:pPr>
              <a:lnSpc>
                <a:spcPts val="1600"/>
              </a:lnSpc>
            </a:pPr>
            <a:r>
              <a:rPr lang="ru-RU" sz="1100" i="0" dirty="0">
                <a:solidFill>
                  <a:schemeClr val="bg1"/>
                </a:solidFill>
                <a:effectLst/>
              </a:rPr>
              <a:t>✓ Все заявленные инженерные  сети построены </a:t>
            </a:r>
            <a:r>
              <a:rPr lang="ru-RU" sz="1100" i="0" dirty="0" err="1">
                <a:solidFill>
                  <a:schemeClr val="bg1"/>
                </a:solidFill>
                <a:effectLst/>
              </a:rPr>
              <a:t>Хайер</a:t>
            </a:r>
            <a:endParaRPr lang="ru-RU" sz="1100" i="0" dirty="0">
              <a:solidFill>
                <a:schemeClr val="bg1"/>
              </a:solidFill>
              <a:effectLst/>
            </a:endParaRPr>
          </a:p>
          <a:p>
            <a:pPr marL="171450" indent="-171450">
              <a:lnSpc>
                <a:spcPts val="1600"/>
              </a:lnSpc>
              <a:buFont typeface="Wingdings" panose="05000000000000000000" pitchFamily="2" charset="2"/>
              <a:buChar char="ü"/>
            </a:pPr>
            <a:r>
              <a:rPr lang="ru-RU" sz="1100" dirty="0">
                <a:solidFill>
                  <a:schemeClr val="bg1"/>
                </a:solidFill>
              </a:rPr>
              <a:t>Ведется строительство новых инженерных сетей</a:t>
            </a:r>
            <a:endParaRPr lang="ru-RU" sz="1100" i="0" dirty="0">
              <a:solidFill>
                <a:schemeClr val="bg1"/>
              </a:solidFill>
              <a:effectLst/>
            </a:endParaRPr>
          </a:p>
          <a:p>
            <a:pPr>
              <a:lnSpc>
                <a:spcPts val="1600"/>
              </a:lnSpc>
            </a:pPr>
            <a:r>
              <a:rPr lang="ru-RU" sz="1100" i="0" dirty="0">
                <a:solidFill>
                  <a:schemeClr val="bg1"/>
                </a:solidFill>
                <a:effectLst/>
              </a:rPr>
              <a:t>✓ Созданная с нуля инженерная  инфраструктура </a:t>
            </a:r>
          </a:p>
          <a:p>
            <a:pPr>
              <a:lnSpc>
                <a:spcPts val="1600"/>
              </a:lnSpc>
            </a:pPr>
            <a:r>
              <a:rPr lang="ru-RU" sz="1100" i="0" dirty="0">
                <a:solidFill>
                  <a:schemeClr val="bg1"/>
                </a:solidFill>
                <a:effectLst/>
              </a:rPr>
              <a:t>✓ Вся градостроительная документация  в наличии</a:t>
            </a:r>
          </a:p>
          <a:p>
            <a:pPr>
              <a:lnSpc>
                <a:spcPts val="1600"/>
              </a:lnSpc>
            </a:pPr>
            <a:r>
              <a:rPr lang="ru-RU" sz="1100" i="0" dirty="0">
                <a:solidFill>
                  <a:schemeClr val="bg1"/>
                </a:solidFill>
                <a:effectLst/>
              </a:rPr>
              <a:t>✓ Правовой статус земельных участков – принадлежат УК «</a:t>
            </a:r>
            <a:r>
              <a:rPr lang="ru-RU" sz="1100" i="0" dirty="0" err="1">
                <a:solidFill>
                  <a:schemeClr val="bg1"/>
                </a:solidFill>
                <a:effectLst/>
              </a:rPr>
              <a:t>Хайер</a:t>
            </a:r>
            <a:r>
              <a:rPr lang="ru-RU" sz="1100" i="0" dirty="0">
                <a:solidFill>
                  <a:schemeClr val="bg1"/>
                </a:solidFill>
                <a:effectLst/>
              </a:rPr>
              <a:t> РУС»</a:t>
            </a:r>
            <a:endParaRPr lang="en-US" sz="1100" dirty="0">
              <a:solidFill>
                <a:schemeClr val="bg1"/>
              </a:solidFill>
              <a:effectLst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4D515A92-9D7E-0A95-1712-7714B272AE82}"/>
              </a:ext>
            </a:extLst>
          </p:cNvPr>
          <p:cNvSpPr/>
          <p:nvPr/>
        </p:nvSpPr>
        <p:spPr>
          <a:xfrm>
            <a:off x="3845639" y="1922188"/>
            <a:ext cx="221951" cy="229686"/>
          </a:xfrm>
          <a:prstGeom prst="ellipse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B62D231-2BDA-35A2-B41F-9CD73DE5E78B}"/>
              </a:ext>
            </a:extLst>
          </p:cNvPr>
          <p:cNvGrpSpPr/>
          <p:nvPr/>
        </p:nvGrpSpPr>
        <p:grpSpPr>
          <a:xfrm>
            <a:off x="3975831" y="2038123"/>
            <a:ext cx="2978964" cy="2800143"/>
            <a:chOff x="3431081" y="3478611"/>
            <a:chExt cx="3018572" cy="1182022"/>
          </a:xfrm>
        </p:grpSpPr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E5AE6017-11ED-5FD7-988F-9ACE362A11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1081" y="3478611"/>
              <a:ext cx="3018572" cy="9656"/>
            </a:xfrm>
            <a:prstGeom prst="line">
              <a:avLst/>
            </a:prstGeom>
            <a:ln w="38100">
              <a:solidFill>
                <a:srgbClr val="00BA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2B7D347E-0619-F6D6-59E5-61DF7BC2D6A1}"/>
                </a:ext>
              </a:extLst>
            </p:cNvPr>
            <p:cNvCxnSpPr>
              <a:cxnSpLocks/>
            </p:cNvCxnSpPr>
            <p:nvPr/>
          </p:nvCxnSpPr>
          <p:spPr>
            <a:xfrm>
              <a:off x="6433906" y="3488267"/>
              <a:ext cx="0" cy="1172366"/>
            </a:xfrm>
            <a:prstGeom prst="line">
              <a:avLst/>
            </a:prstGeom>
            <a:ln w="38100">
              <a:solidFill>
                <a:srgbClr val="00BA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1F04893-CC41-015A-C3EC-32FA67975A40}"/>
              </a:ext>
            </a:extLst>
          </p:cNvPr>
          <p:cNvSpPr txBox="1"/>
          <p:nvPr/>
        </p:nvSpPr>
        <p:spPr>
          <a:xfrm>
            <a:off x="419877" y="2709147"/>
            <a:ext cx="491412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УПРАВЛЯЮЩАЯ КОМПАНИЯ </a:t>
            </a:r>
          </a:p>
          <a:p>
            <a:r>
              <a:rPr lang="ru-RU" sz="1200" b="1" dirty="0">
                <a:solidFill>
                  <a:schemeClr val="bg1"/>
                </a:solidFill>
              </a:rPr>
              <a:t>обеспечивает обслуживание и техническую поддержку объектов общей  инфраструктуры промышленного технопарка</a:t>
            </a:r>
            <a:endParaRPr lang="en-US" sz="1200" b="1" dirty="0">
              <a:solidFill>
                <a:schemeClr val="bg1"/>
              </a:solidFill>
            </a:endParaRPr>
          </a:p>
          <a:p>
            <a:r>
              <a:rPr lang="zh-CN" altLang="en-US" sz="1200" b="1" dirty="0">
                <a:solidFill>
                  <a:schemeClr val="bg1"/>
                </a:solidFill>
              </a:rPr>
              <a:t>管理公司为工业园区的基础设施提供维护和技术支持</a:t>
            </a:r>
            <a:endParaRPr lang="en-US" sz="1200" b="1" dirty="0">
              <a:solidFill>
                <a:schemeClr val="bg1"/>
              </a:solidFill>
            </a:endParaRPr>
          </a:p>
          <a:p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1FDC51-FC5C-02F4-90D3-B31EA4B2C415}"/>
              </a:ext>
            </a:extLst>
          </p:cNvPr>
          <p:cNvSpPr txBox="1"/>
          <p:nvPr/>
        </p:nvSpPr>
        <p:spPr>
          <a:xfrm>
            <a:off x="397809" y="3906702"/>
            <a:ext cx="45170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24/7</a:t>
            </a:r>
          </a:p>
          <a:p>
            <a:r>
              <a:rPr lang="ru-RU" sz="1200" b="1" dirty="0">
                <a:solidFill>
                  <a:schemeClr val="bg1"/>
                </a:solidFill>
              </a:rPr>
              <a:t>Технический персонал находится на территории промышленного технопарка для обеспечения поддержки</a:t>
            </a:r>
            <a:endParaRPr lang="en-US" sz="1200" b="1" dirty="0">
              <a:solidFill>
                <a:schemeClr val="bg1"/>
              </a:solidFill>
            </a:endParaRPr>
          </a:p>
          <a:p>
            <a:r>
              <a:rPr lang="zh-CN" altLang="en-US" sz="1200" b="1" dirty="0">
                <a:solidFill>
                  <a:schemeClr val="bg1"/>
                </a:solidFill>
                <a:effectLst/>
              </a:rPr>
              <a:t>技术人员在工业园区境内提供支持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6553B2-35B3-D5C4-9448-B570CE3D8380}"/>
              </a:ext>
            </a:extLst>
          </p:cNvPr>
          <p:cNvSpPr txBox="1"/>
          <p:nvPr/>
        </p:nvSpPr>
        <p:spPr>
          <a:xfrm>
            <a:off x="1135463" y="5804561"/>
            <a:ext cx="3986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ВОЗМОЖНО ОБСЛУЖИВАНИЕ КОМПАНИЙ-РЕЗИДЕНТОВ В РАМКАХ ОТДЕЛЬНОГО КОНТРАКТА</a:t>
            </a:r>
            <a:endParaRPr lang="en-US" sz="1200" b="1" dirty="0">
              <a:solidFill>
                <a:schemeClr val="bg1"/>
              </a:solidFill>
            </a:endParaRPr>
          </a:p>
          <a:p>
            <a:r>
              <a:rPr lang="zh-CN" altLang="en-US" sz="1200" b="1" dirty="0">
                <a:solidFill>
                  <a:schemeClr val="bg1"/>
                </a:solidFill>
                <a:effectLst/>
              </a:rPr>
              <a:t>可以根据单独的合同为居民公司提供服务</a:t>
            </a:r>
            <a:endParaRPr lang="en-US" sz="1200" b="1" dirty="0">
              <a:solidFill>
                <a:schemeClr val="bg1"/>
              </a:solidFill>
              <a:effectLst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8368C15-C664-7B81-F9F3-120519F5C7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48" r="8730" b="10793"/>
          <a:stretch/>
        </p:blipFill>
        <p:spPr>
          <a:xfrm>
            <a:off x="376031" y="277959"/>
            <a:ext cx="440462" cy="39306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E6F0C5E-3AFB-7F0C-656A-AF00379739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25" y="5748975"/>
            <a:ext cx="442663" cy="468512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4C08567-A1A2-8957-3CC6-0DCD16316498}"/>
              </a:ext>
            </a:extLst>
          </p:cNvPr>
          <p:cNvSpPr txBox="1"/>
          <p:nvPr/>
        </p:nvSpPr>
        <p:spPr>
          <a:xfrm>
            <a:off x="11649951" y="114629"/>
            <a:ext cx="613107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i="0" dirty="0">
                <a:solidFill>
                  <a:srgbClr val="0053A4"/>
                </a:solidFill>
                <a:effectLst/>
                <a:latin typeface="Proxima Nova"/>
              </a:rPr>
              <a:t>07</a:t>
            </a:r>
            <a:endParaRPr lang="en-US" i="0" dirty="0">
              <a:solidFill>
                <a:srgbClr val="0053A4"/>
              </a:solidFill>
              <a:effectLst/>
              <a:latin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685865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180B13A-0B3C-62B1-9D9E-A88906866C12}"/>
              </a:ext>
            </a:extLst>
          </p:cNvPr>
          <p:cNvGrpSpPr/>
          <p:nvPr/>
        </p:nvGrpSpPr>
        <p:grpSpPr>
          <a:xfrm>
            <a:off x="4527080" y="178816"/>
            <a:ext cx="4539803" cy="5285364"/>
            <a:chOff x="4594351" y="178816"/>
            <a:chExt cx="4539803" cy="528536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81AEB17-9C82-2DD3-2211-A7E4BE0743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3351"/>
            <a:stretch/>
          </p:blipFill>
          <p:spPr>
            <a:xfrm>
              <a:off x="4708660" y="263038"/>
              <a:ext cx="4425494" cy="5201142"/>
            </a:xfrm>
            <a:prstGeom prst="rect">
              <a:avLst/>
            </a:prstGeom>
          </p:spPr>
        </p:pic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52A976A4-B048-5DE4-1EAE-C2369D6E7367}"/>
                </a:ext>
              </a:extLst>
            </p:cNvPr>
            <p:cNvSpPr/>
            <p:nvPr/>
          </p:nvSpPr>
          <p:spPr>
            <a:xfrm>
              <a:off x="4594351" y="178816"/>
              <a:ext cx="1834897" cy="24656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89A94C-81DD-6513-CEA4-EAFFEB9659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87"/>
          <a:stretch/>
        </p:blipFill>
        <p:spPr>
          <a:xfrm>
            <a:off x="8398896" y="645714"/>
            <a:ext cx="3759659" cy="4818465"/>
          </a:xfrm>
          <a:prstGeom prst="rect">
            <a:avLst/>
          </a:prstGeom>
        </p:spPr>
      </p:pic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BEC7343A-50CB-354C-A503-8E5F20BF4CF7}"/>
              </a:ext>
            </a:extLst>
          </p:cNvPr>
          <p:cNvSpPr/>
          <p:nvPr/>
        </p:nvSpPr>
        <p:spPr>
          <a:xfrm>
            <a:off x="-3166" y="0"/>
            <a:ext cx="5324248" cy="6872379"/>
          </a:xfrm>
          <a:prstGeom prst="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2F693E-E2FD-3C61-3B1E-31F0CE1E1D9A}"/>
              </a:ext>
            </a:extLst>
          </p:cNvPr>
          <p:cNvSpPr txBox="1"/>
          <p:nvPr/>
        </p:nvSpPr>
        <p:spPr>
          <a:xfrm>
            <a:off x="862802" y="304745"/>
            <a:ext cx="4191207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i="0" dirty="0">
                <a:solidFill>
                  <a:schemeClr val="bg1"/>
                </a:solidFill>
                <a:effectLst/>
              </a:rPr>
              <a:t>РЕЗ</a:t>
            </a:r>
            <a:r>
              <a:rPr lang="ru-RU" sz="2500" b="1" dirty="0">
                <a:solidFill>
                  <a:schemeClr val="bg1"/>
                </a:solidFill>
              </a:rPr>
              <a:t>И</a:t>
            </a:r>
            <a:r>
              <a:rPr lang="ru-RU" sz="2500" b="1" i="0" dirty="0">
                <a:solidFill>
                  <a:schemeClr val="bg1"/>
                </a:solidFill>
                <a:effectLst/>
              </a:rPr>
              <a:t>ДЕНТЫ И УЧАСТКИ</a:t>
            </a:r>
            <a:endParaRPr lang="en-US" sz="2500" b="1" i="0" dirty="0">
              <a:solidFill>
                <a:schemeClr val="bg1"/>
              </a:solidFill>
              <a:effectLst/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居民企业与地块</a:t>
            </a:r>
            <a:endParaRPr lang="en-US" sz="1200" b="0" i="0" dirty="0">
              <a:solidFill>
                <a:schemeClr val="bg1"/>
              </a:solidFill>
              <a:effectLst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68FE21-A9BA-172A-5D84-83989BD564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31" y="246484"/>
            <a:ext cx="486771" cy="4316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CB9A1B-DA14-641B-087C-2635714C0E32}"/>
              </a:ext>
            </a:extLst>
          </p:cNvPr>
          <p:cNvSpPr/>
          <p:nvPr/>
        </p:nvSpPr>
        <p:spPr>
          <a:xfrm>
            <a:off x="-2033" y="2194121"/>
            <a:ext cx="249774" cy="3199464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AF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AFE579-4A67-202F-1847-A46E736DD0FB}"/>
              </a:ext>
            </a:extLst>
          </p:cNvPr>
          <p:cNvSpPr txBox="1"/>
          <p:nvPr/>
        </p:nvSpPr>
        <p:spPr>
          <a:xfrm>
            <a:off x="309095" y="3873893"/>
            <a:ext cx="5046024" cy="412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100" dirty="0">
                <a:solidFill>
                  <a:schemeClr val="bg1"/>
                </a:solidFill>
              </a:rPr>
              <a:t>Условия предоставления участка</a:t>
            </a:r>
            <a:endParaRPr lang="en-US" sz="210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116106B5-B21C-A6FF-2E62-3D619E050CD4}"/>
              </a:ext>
            </a:extLst>
          </p:cNvPr>
          <p:cNvSpPr/>
          <p:nvPr/>
        </p:nvSpPr>
        <p:spPr>
          <a:xfrm>
            <a:off x="7818002" y="22878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pic>
        <p:nvPicPr>
          <p:cNvPr id="132" name="Рисунок 131">
            <a:extLst>
              <a:ext uri="{FF2B5EF4-FFF2-40B4-BE49-F238E27FC236}">
                <a16:creationId xmlns:a16="http://schemas.microsoft.com/office/drawing/2014/main" id="{03C4C650-8DAC-311E-6BAC-66E0BB2517E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9" b="57711"/>
          <a:stretch/>
        </p:blipFill>
        <p:spPr>
          <a:xfrm>
            <a:off x="495481" y="4644144"/>
            <a:ext cx="4472532" cy="671626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77749821-BA0E-4C73-A152-6E37F22A45F1}"/>
              </a:ext>
            </a:extLst>
          </p:cNvPr>
          <p:cNvSpPr txBox="1"/>
          <p:nvPr/>
        </p:nvSpPr>
        <p:spPr>
          <a:xfrm>
            <a:off x="275314" y="4950906"/>
            <a:ext cx="72222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Greenfield</a:t>
            </a:r>
            <a:endParaRPr lang="en-US" sz="900" dirty="0">
              <a:solidFill>
                <a:schemeClr val="bg1"/>
              </a:solidFill>
              <a:effectLst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B5304D6-48B9-0A7A-1B97-C15B41662EF9}"/>
              </a:ext>
            </a:extLst>
          </p:cNvPr>
          <p:cNvSpPr txBox="1"/>
          <p:nvPr/>
        </p:nvSpPr>
        <p:spPr>
          <a:xfrm>
            <a:off x="1344761" y="4964790"/>
            <a:ext cx="72222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effectLst/>
              </a:rPr>
              <a:t>60</a:t>
            </a:r>
            <a:r>
              <a:rPr lang="ru-RU" sz="900" dirty="0">
                <a:solidFill>
                  <a:schemeClr val="bg1"/>
                </a:solidFill>
                <a:effectLst/>
              </a:rPr>
              <a:t> га</a:t>
            </a:r>
            <a:endParaRPr lang="en-US" sz="900" dirty="0">
              <a:solidFill>
                <a:schemeClr val="bg1"/>
              </a:solidFill>
              <a:effectLst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CD48AEA-AB4D-7859-B26F-923CEDC44CD8}"/>
              </a:ext>
            </a:extLst>
          </p:cNvPr>
          <p:cNvSpPr txBox="1"/>
          <p:nvPr/>
        </p:nvSpPr>
        <p:spPr>
          <a:xfrm>
            <a:off x="2467747" y="4995244"/>
            <a:ext cx="77149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effectLst/>
              </a:rPr>
              <a:t>23 МВт*</a:t>
            </a:r>
            <a:endParaRPr lang="en-US" sz="900" dirty="0">
              <a:solidFill>
                <a:schemeClr val="bg1"/>
              </a:solidFill>
              <a:effectLst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82AFCBD-DD8A-3E98-6D76-953F8D0A6E6B}"/>
              </a:ext>
            </a:extLst>
          </p:cNvPr>
          <p:cNvSpPr txBox="1"/>
          <p:nvPr/>
        </p:nvSpPr>
        <p:spPr>
          <a:xfrm>
            <a:off x="3297389" y="4935204"/>
            <a:ext cx="957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effectLst/>
              </a:rPr>
              <a:t>685 </a:t>
            </a:r>
            <a:r>
              <a:rPr lang="ru-RU" sz="900" i="0" dirty="0">
                <a:solidFill>
                  <a:schemeClr val="bg1"/>
                </a:solidFill>
                <a:effectLst/>
              </a:rPr>
              <a:t>м³</a:t>
            </a:r>
            <a:r>
              <a:rPr lang="ru-RU" sz="900" dirty="0">
                <a:solidFill>
                  <a:schemeClr val="bg1"/>
                </a:solidFill>
                <a:effectLst/>
              </a:rPr>
              <a:t>/</a:t>
            </a:r>
            <a:r>
              <a:rPr lang="ru-RU" sz="900" dirty="0">
                <a:solidFill>
                  <a:schemeClr val="bg1"/>
                </a:solidFill>
              </a:rPr>
              <a:t>сутки 000 **</a:t>
            </a:r>
            <a:endParaRPr lang="en-US" sz="900" dirty="0">
              <a:solidFill>
                <a:schemeClr val="bg1"/>
              </a:solidFill>
              <a:effectLst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8A41DE9B-1FDF-1F1A-C338-D80E423EC4EE}"/>
              </a:ext>
            </a:extLst>
          </p:cNvPr>
          <p:cNvSpPr txBox="1"/>
          <p:nvPr/>
        </p:nvSpPr>
        <p:spPr>
          <a:xfrm>
            <a:off x="4365483" y="4941711"/>
            <a:ext cx="9579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effectLst/>
              </a:rPr>
              <a:t>655 </a:t>
            </a:r>
            <a:r>
              <a:rPr lang="ru-RU" sz="900" i="0" dirty="0">
                <a:solidFill>
                  <a:schemeClr val="bg1"/>
                </a:solidFill>
                <a:effectLst/>
              </a:rPr>
              <a:t>м³</a:t>
            </a:r>
            <a:r>
              <a:rPr lang="ru-RU" sz="900" dirty="0">
                <a:solidFill>
                  <a:schemeClr val="bg1"/>
                </a:solidFill>
                <a:effectLst/>
              </a:rPr>
              <a:t>/сутки**</a:t>
            </a:r>
            <a:endParaRPr lang="en-US" sz="900" dirty="0">
              <a:solidFill>
                <a:schemeClr val="bg1"/>
              </a:solidFill>
              <a:effectLst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101999F-89E3-0C8F-A765-7AB103D1F86F}"/>
              </a:ext>
            </a:extLst>
          </p:cNvPr>
          <p:cNvSpPr txBox="1"/>
          <p:nvPr/>
        </p:nvSpPr>
        <p:spPr>
          <a:xfrm>
            <a:off x="159108" y="6210689"/>
            <a:ext cx="9713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effectLst/>
              </a:rPr>
              <a:t>3 446 </a:t>
            </a:r>
            <a:r>
              <a:rPr lang="ru-RU" sz="900" i="0" dirty="0">
                <a:solidFill>
                  <a:schemeClr val="bg1"/>
                </a:solidFill>
                <a:effectLst/>
              </a:rPr>
              <a:t>м³</a:t>
            </a:r>
            <a:r>
              <a:rPr lang="ru-RU" sz="900" dirty="0">
                <a:solidFill>
                  <a:schemeClr val="bg1"/>
                </a:solidFill>
                <a:effectLst/>
              </a:rPr>
              <a:t>/ час</a:t>
            </a:r>
            <a:endParaRPr lang="en-US" sz="900" dirty="0">
              <a:solidFill>
                <a:schemeClr val="bg1"/>
              </a:solidFill>
              <a:effectLst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4F2A7E2-6CBE-14BB-6A37-00B93CE54E1A}"/>
              </a:ext>
            </a:extLst>
          </p:cNvPr>
          <p:cNvSpPr txBox="1"/>
          <p:nvPr/>
        </p:nvSpPr>
        <p:spPr>
          <a:xfrm>
            <a:off x="898175" y="6224573"/>
            <a:ext cx="1641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н</a:t>
            </a:r>
            <a:r>
              <a:rPr lang="ru-RU" sz="900" dirty="0">
                <a:solidFill>
                  <a:schemeClr val="bg1"/>
                </a:solidFill>
                <a:effectLst/>
              </a:rPr>
              <a:t>а границе</a:t>
            </a:r>
          </a:p>
          <a:p>
            <a:pPr algn="ctr"/>
            <a:r>
              <a:rPr lang="ru-RU" sz="900" dirty="0">
                <a:solidFill>
                  <a:schemeClr val="bg1"/>
                </a:solidFill>
              </a:rPr>
              <a:t>территории парка</a:t>
            </a:r>
            <a:endParaRPr lang="en-US" sz="900" dirty="0">
              <a:solidFill>
                <a:schemeClr val="bg1"/>
              </a:solidFill>
              <a:effectLst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B0B8E6D-0C9B-A58F-8206-3F21DC2EDB25}"/>
              </a:ext>
            </a:extLst>
          </p:cNvPr>
          <p:cNvSpPr txBox="1"/>
          <p:nvPr/>
        </p:nvSpPr>
        <p:spPr>
          <a:xfrm>
            <a:off x="1962770" y="6236055"/>
            <a:ext cx="1649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effectLst/>
              </a:rPr>
              <a:t>в непосредственной</a:t>
            </a:r>
          </a:p>
          <a:p>
            <a:pPr algn="ctr"/>
            <a:r>
              <a:rPr lang="ru-RU" sz="900" dirty="0">
                <a:solidFill>
                  <a:schemeClr val="bg1"/>
                </a:solidFill>
                <a:effectLst/>
              </a:rPr>
              <a:t>близости от участка</a:t>
            </a:r>
            <a:endParaRPr lang="en-US" sz="900" dirty="0">
              <a:solidFill>
                <a:schemeClr val="bg1"/>
              </a:solidFill>
              <a:effectLst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E09F92B-1309-1E62-D1BB-E9B4D1126B67}"/>
              </a:ext>
            </a:extLst>
          </p:cNvPr>
          <p:cNvSpPr txBox="1"/>
          <p:nvPr/>
        </p:nvSpPr>
        <p:spPr>
          <a:xfrm>
            <a:off x="3291290" y="6236055"/>
            <a:ext cx="9358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</a:rPr>
              <a:t>не  требуются</a:t>
            </a:r>
            <a:endParaRPr lang="en-US" sz="900" dirty="0">
              <a:solidFill>
                <a:schemeClr val="bg1"/>
              </a:solidFill>
              <a:effectLst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12142D6-50C8-5FCB-9391-778730881823}"/>
              </a:ext>
            </a:extLst>
          </p:cNvPr>
          <p:cNvSpPr txBox="1"/>
          <p:nvPr/>
        </p:nvSpPr>
        <p:spPr>
          <a:xfrm>
            <a:off x="4417899" y="6273414"/>
            <a:ext cx="9358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effectLst/>
              </a:rPr>
              <a:t>100 м</a:t>
            </a:r>
            <a:endParaRPr lang="en-US" sz="900" dirty="0">
              <a:solidFill>
                <a:schemeClr val="bg1"/>
              </a:solidFill>
              <a:effectLst/>
            </a:endParaRPr>
          </a:p>
        </p:txBody>
      </p:sp>
      <p:pic>
        <p:nvPicPr>
          <p:cNvPr id="142" name="Рисунок 141">
            <a:extLst>
              <a:ext uri="{FF2B5EF4-FFF2-40B4-BE49-F238E27FC236}">
                <a16:creationId xmlns:a16="http://schemas.microsoft.com/office/drawing/2014/main" id="{7ADA7995-1FBC-E295-615D-9282889C86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49" b="12211"/>
          <a:stretch/>
        </p:blipFill>
        <p:spPr>
          <a:xfrm>
            <a:off x="503237" y="5759925"/>
            <a:ext cx="4472532" cy="417677"/>
          </a:xfrm>
          <a:prstGeom prst="rect">
            <a:avLst/>
          </a:prstGeom>
        </p:spPr>
      </p:pic>
      <p:sp>
        <p:nvSpPr>
          <p:cNvPr id="153" name="TextBox 152">
            <a:extLst>
              <a:ext uri="{FF2B5EF4-FFF2-40B4-BE49-F238E27FC236}">
                <a16:creationId xmlns:a16="http://schemas.microsoft.com/office/drawing/2014/main" id="{BB685C3E-5C78-DDFE-6AA7-A6F3E34BB428}"/>
              </a:ext>
            </a:extLst>
          </p:cNvPr>
          <p:cNvSpPr txBox="1"/>
          <p:nvPr/>
        </p:nvSpPr>
        <p:spPr>
          <a:xfrm>
            <a:off x="66762" y="4313592"/>
            <a:ext cx="11082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Т</a:t>
            </a:r>
            <a:r>
              <a:rPr lang="ru-RU" sz="600" b="1" dirty="0">
                <a:solidFill>
                  <a:schemeClr val="bg1"/>
                </a:solidFill>
                <a:effectLst/>
              </a:rPr>
              <a:t>ИП </a:t>
            </a:r>
          </a:p>
          <a:p>
            <a:pPr algn="ctr"/>
            <a:r>
              <a:rPr lang="ru-RU" sz="600" b="1" dirty="0">
                <a:solidFill>
                  <a:schemeClr val="bg1"/>
                </a:solidFill>
                <a:effectLst/>
              </a:rPr>
              <a:t>ПЛОЩАДКИ</a:t>
            </a:r>
            <a:endParaRPr lang="en-US" sz="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690928B-8AB3-69D7-146C-6DD3FDBDAAB4}"/>
              </a:ext>
            </a:extLst>
          </p:cNvPr>
          <p:cNvSpPr txBox="1"/>
          <p:nvPr/>
        </p:nvSpPr>
        <p:spPr>
          <a:xfrm>
            <a:off x="1140775" y="4340064"/>
            <a:ext cx="1121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  <a:effectLst/>
              </a:rPr>
              <a:t>ОБЩАЯ  ПЛОЩАДЬ ЗУ</a:t>
            </a:r>
            <a:r>
              <a:rPr lang="en-US" sz="600" b="1" dirty="0">
                <a:solidFill>
                  <a:schemeClr val="bg1"/>
                </a:solidFill>
                <a:effectLst/>
              </a:rPr>
              <a:t> </a:t>
            </a:r>
            <a:r>
              <a:rPr lang="ru-RU" sz="600" b="1" dirty="0">
                <a:solidFill>
                  <a:schemeClr val="bg1"/>
                </a:solidFill>
                <a:effectLst/>
              </a:rPr>
              <a:t>СВОБОДНАЯ К РАЗМЕЩЕНИЮ</a:t>
            </a:r>
            <a:endParaRPr lang="en-US" sz="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7139738-B4D7-D46D-5A65-E5FC6374B0D7}"/>
              </a:ext>
            </a:extLst>
          </p:cNvPr>
          <p:cNvSpPr txBox="1"/>
          <p:nvPr/>
        </p:nvSpPr>
        <p:spPr>
          <a:xfrm>
            <a:off x="2363112" y="4335124"/>
            <a:ext cx="95182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ЭЛЕКТРОСНАБЖЕНИЕ</a:t>
            </a:r>
            <a:endParaRPr lang="en-US" sz="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5DB7165-CF75-C37F-9C78-27AFA5B2A6A4}"/>
              </a:ext>
            </a:extLst>
          </p:cNvPr>
          <p:cNvSpPr txBox="1"/>
          <p:nvPr/>
        </p:nvSpPr>
        <p:spPr>
          <a:xfrm>
            <a:off x="3295001" y="4356629"/>
            <a:ext cx="95798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ВОДОСНАБЖЕНИЕ</a:t>
            </a:r>
            <a:endParaRPr lang="en-US" sz="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7BA6A0E0-C55A-52B1-6636-62D895FB0FD8}"/>
              </a:ext>
            </a:extLst>
          </p:cNvPr>
          <p:cNvSpPr txBox="1"/>
          <p:nvPr/>
        </p:nvSpPr>
        <p:spPr>
          <a:xfrm>
            <a:off x="4363095" y="4363136"/>
            <a:ext cx="95798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ВОДООТВЕДЕНИЕ</a:t>
            </a:r>
            <a:endParaRPr lang="en-US" sz="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B46BD66E-63A4-8ACC-DB2A-33F1907AA64A}"/>
              </a:ext>
            </a:extLst>
          </p:cNvPr>
          <p:cNvSpPr txBox="1"/>
          <p:nvPr/>
        </p:nvSpPr>
        <p:spPr>
          <a:xfrm>
            <a:off x="206165" y="5554340"/>
            <a:ext cx="97131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ГАЗОСНАБЖЕНИЕ</a:t>
            </a:r>
            <a:endParaRPr lang="en-US" sz="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8B71009-4A15-618C-32DB-AB4681D88774}"/>
              </a:ext>
            </a:extLst>
          </p:cNvPr>
          <p:cNvSpPr txBox="1"/>
          <p:nvPr/>
        </p:nvSpPr>
        <p:spPr>
          <a:xfrm>
            <a:off x="1222566" y="5561723"/>
            <a:ext cx="9785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ЛИВНЕВАЯ</a:t>
            </a:r>
          </a:p>
          <a:p>
            <a:pPr algn="ctr"/>
            <a:r>
              <a:rPr lang="ru-RU" sz="600" b="1" dirty="0">
                <a:solidFill>
                  <a:schemeClr val="bg1"/>
                </a:solidFill>
                <a:effectLst/>
              </a:rPr>
              <a:t>КАНАЛИЗАЦИЯ</a:t>
            </a:r>
            <a:endParaRPr lang="en-US" sz="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0A7CEFFB-152C-0871-1993-8084758328B8}"/>
              </a:ext>
            </a:extLst>
          </p:cNvPr>
          <p:cNvSpPr txBox="1"/>
          <p:nvPr/>
        </p:nvSpPr>
        <p:spPr>
          <a:xfrm>
            <a:off x="2274222" y="5563262"/>
            <a:ext cx="10017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АВТОМОБИЛЬНАЯ</a:t>
            </a:r>
          </a:p>
          <a:p>
            <a:pPr algn="ctr"/>
            <a:r>
              <a:rPr lang="ru-RU" sz="600" b="1" dirty="0">
                <a:solidFill>
                  <a:schemeClr val="bg1"/>
                </a:solidFill>
                <a:effectLst/>
              </a:rPr>
              <a:t>ДОРОГА</a:t>
            </a:r>
            <a:endParaRPr lang="en-US" sz="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5BEDB718-DB29-E776-0504-499656B9E137}"/>
              </a:ext>
            </a:extLst>
          </p:cNvPr>
          <p:cNvSpPr txBox="1"/>
          <p:nvPr/>
        </p:nvSpPr>
        <p:spPr>
          <a:xfrm>
            <a:off x="3256273" y="5574740"/>
            <a:ext cx="93583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Ж/Д ПУТИ</a:t>
            </a:r>
            <a:endParaRPr lang="en-US" sz="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804C94D5-F383-9460-F596-39B936535C9A}"/>
              </a:ext>
            </a:extLst>
          </p:cNvPr>
          <p:cNvSpPr txBox="1"/>
          <p:nvPr/>
        </p:nvSpPr>
        <p:spPr>
          <a:xfrm>
            <a:off x="4310107" y="5596852"/>
            <a:ext cx="10833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  <a:effectLst/>
              </a:rPr>
              <a:t>САНИТАРНО-ЗАЩИТНАЯ</a:t>
            </a:r>
          </a:p>
          <a:p>
            <a:pPr algn="ctr"/>
            <a:r>
              <a:rPr lang="ru-RU" sz="600" b="1" dirty="0">
                <a:solidFill>
                  <a:schemeClr val="bg1"/>
                </a:solidFill>
              </a:rPr>
              <a:t>ЗОНА</a:t>
            </a:r>
            <a:endParaRPr lang="en-US" sz="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987DB-2F90-0197-ABDE-491DD826BA5D}"/>
              </a:ext>
            </a:extLst>
          </p:cNvPr>
          <p:cNvSpPr txBox="1"/>
          <p:nvPr/>
        </p:nvSpPr>
        <p:spPr>
          <a:xfrm>
            <a:off x="11649951" y="114629"/>
            <a:ext cx="613107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i="0" dirty="0">
                <a:solidFill>
                  <a:srgbClr val="0053A4"/>
                </a:solidFill>
                <a:effectLst/>
                <a:latin typeface="Proxima Nova"/>
              </a:rPr>
              <a:t>08</a:t>
            </a:r>
            <a:endParaRPr lang="en-US" i="0" dirty="0">
              <a:solidFill>
                <a:srgbClr val="0053A4"/>
              </a:solidFill>
              <a:effectLst/>
              <a:latin typeface="Proxima Nova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94D787-66DE-601B-DB0A-1CE1A79582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87" t="85580"/>
          <a:stretch/>
        </p:blipFill>
        <p:spPr>
          <a:xfrm>
            <a:off x="5347528" y="5464180"/>
            <a:ext cx="4881702" cy="13735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7244AA-CA91-6A6D-A86A-C54810603C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911" b="97207"/>
          <a:stretch/>
        </p:blipFill>
        <p:spPr>
          <a:xfrm>
            <a:off x="6288282" y="323435"/>
            <a:ext cx="1729878" cy="167628"/>
          </a:xfrm>
          <a:prstGeom prst="rect">
            <a:avLst/>
          </a:prstGeom>
        </p:spPr>
      </p:pic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AF9E2C7D-92FD-CBE5-5245-5E452FE1E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653048"/>
              </p:ext>
            </p:extLst>
          </p:nvPr>
        </p:nvGraphicFramePr>
        <p:xfrm>
          <a:off x="391617" y="1085879"/>
          <a:ext cx="4704755" cy="2424936"/>
        </p:xfrm>
        <a:graphic>
          <a:graphicData uri="http://schemas.openxmlformats.org/drawingml/2006/table">
            <a:tbl>
              <a:tblPr/>
              <a:tblGrid>
                <a:gridCol w="440265">
                  <a:extLst>
                    <a:ext uri="{9D8B030D-6E8A-4147-A177-3AD203B41FA5}">
                      <a16:colId xmlns:a16="http://schemas.microsoft.com/office/drawing/2014/main" val="2756278223"/>
                    </a:ext>
                  </a:extLst>
                </a:gridCol>
                <a:gridCol w="1822785">
                  <a:extLst>
                    <a:ext uri="{9D8B030D-6E8A-4147-A177-3AD203B41FA5}">
                      <a16:colId xmlns:a16="http://schemas.microsoft.com/office/drawing/2014/main" val="2135891371"/>
                    </a:ext>
                  </a:extLst>
                </a:gridCol>
                <a:gridCol w="2441705">
                  <a:extLst>
                    <a:ext uri="{9D8B030D-6E8A-4147-A177-3AD203B41FA5}">
                      <a16:colId xmlns:a16="http://schemas.microsoft.com/office/drawing/2014/main" val="194337850"/>
                    </a:ext>
                  </a:extLst>
                </a:gridCol>
              </a:tblGrid>
              <a:tr h="27632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№</a:t>
                      </a:r>
                    </a:p>
                  </a:txBody>
                  <a:tcPr marL="6664" marR="6664" marT="66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A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ПРЕДПРИЯТИЕ </a:t>
                      </a: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A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СФЕРА ДЕЯТЕЛЬНОСТИ</a:t>
                      </a: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A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346206"/>
                  </a:ext>
                </a:extLst>
              </a:tr>
              <a:tr h="534650"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664" marR="6664" marT="66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ООО «ХАЙЕР ИНДАСТРИ РУС»</a:t>
                      </a:r>
                      <a:endParaRPr lang="en-US" sz="9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производство бытовой техники, производство холодильного и морозильного оборудования, производство штампованных изделий </a:t>
                      </a:r>
                      <a:endParaRPr lang="en-US" sz="9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8560668"/>
                  </a:ext>
                </a:extLst>
              </a:tr>
              <a:tr h="359273"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664" marR="6664" marT="66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ООО "Автопласт-Сызрань"</a:t>
                      </a:r>
                      <a:endParaRPr lang="en-US" sz="9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Производство комплектующих для бытовой техники HAIER</a:t>
                      </a:r>
                      <a:endParaRPr lang="en-US" sz="9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5591716"/>
                  </a:ext>
                </a:extLst>
              </a:tr>
              <a:tr h="268724"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664" marR="6664" marT="66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ООО "Хайгрейд"</a:t>
                      </a:r>
                      <a:endParaRPr lang="en-US" sz="9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Производство комплектующих для бытовой техники HAIER</a:t>
                      </a: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143413"/>
                  </a:ext>
                </a:extLst>
              </a:tr>
              <a:tr h="322255"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664" marR="6664" marT="66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ООО "</a:t>
                      </a:r>
                      <a:r>
                        <a:rPr lang="ru-RU" sz="900" b="1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Джанхенг</a:t>
                      </a: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 РУС"</a:t>
                      </a:r>
                      <a:endParaRPr lang="en-US" sz="9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Производство комплектующих для бытовой техники HAIER</a:t>
                      </a:r>
                      <a:endParaRPr lang="zh-CN" altLang="en-US" sz="9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587760"/>
                  </a:ext>
                </a:extLst>
              </a:tr>
              <a:tr h="370469"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664" marR="6664" marT="66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ООО "Завод металлических изделий "КВЕТТОР"</a:t>
                      </a:r>
                      <a:endParaRPr lang="en-US" sz="9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Производство комплектующих для бытовой техники HAIER</a:t>
                      </a:r>
                      <a:endParaRPr lang="en-US" sz="9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9084348"/>
                  </a:ext>
                </a:extLst>
              </a:tr>
              <a:tr h="268724"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664" marR="6664" marT="66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ООО "КАМА Индастриз"</a:t>
                      </a:r>
                      <a:endParaRPr lang="en-US" sz="9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Производство комплектующих для бытовой техники HAIER</a:t>
                      </a:r>
                    </a:p>
                  </a:txBody>
                  <a:tcPr marL="6664" marR="6664" marT="666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987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6269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DF91F3-8CDE-5454-FC4C-65B43065BB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2" b="27438"/>
          <a:stretch/>
        </p:blipFill>
        <p:spPr>
          <a:xfrm>
            <a:off x="-60960" y="-39290"/>
            <a:ext cx="7650547" cy="6897290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8BED634-9E03-2CFC-927F-CD1EA56F8D97}"/>
              </a:ext>
            </a:extLst>
          </p:cNvPr>
          <p:cNvGrpSpPr/>
          <p:nvPr/>
        </p:nvGrpSpPr>
        <p:grpSpPr>
          <a:xfrm>
            <a:off x="-60960" y="-60959"/>
            <a:ext cx="12192003" cy="6968298"/>
            <a:chOff x="-2" y="-19645"/>
            <a:chExt cx="12192003" cy="689729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52F8BD7E-1ACB-5BBD-7721-E390210B5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77645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B2030A94-A464-7649-2B6A-BFB4FCA5E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" y="-19645"/>
              <a:ext cx="12192001" cy="6877645"/>
            </a:xfrm>
            <a:prstGeom prst="rect">
              <a:avLst/>
            </a:prstGeom>
          </p:spPr>
        </p:pic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5450D03-2C4E-1522-6D4F-11D98678854D}"/>
              </a:ext>
            </a:extLst>
          </p:cNvPr>
          <p:cNvSpPr/>
          <p:nvPr/>
        </p:nvSpPr>
        <p:spPr>
          <a:xfrm>
            <a:off x="6721162" y="-39290"/>
            <a:ext cx="5501469" cy="6897290"/>
          </a:xfrm>
          <a:prstGeom prst="rect">
            <a:avLst/>
          </a:prstGeom>
          <a:solidFill>
            <a:srgbClr val="0053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4AA121-861E-12D7-13A7-F72E19122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587" y="437578"/>
            <a:ext cx="2521413" cy="7764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687E92-CA78-24B7-880C-3F7725D5CA4C}"/>
              </a:ext>
            </a:extLst>
          </p:cNvPr>
          <p:cNvSpPr txBox="1"/>
          <p:nvPr/>
        </p:nvSpPr>
        <p:spPr>
          <a:xfrm>
            <a:off x="7368078" y="2359142"/>
            <a:ext cx="457514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500" b="1" dirty="0">
                <a:solidFill>
                  <a:schemeClr val="bg1"/>
                </a:solidFill>
              </a:rPr>
              <a:t>ПРОМЫШЛЕННЫЙ ТЕХНОПАРК</a:t>
            </a:r>
            <a:endParaRPr lang="en-US" sz="2500" b="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3C65187-8CF3-321D-E814-ECB0743DCEC9}"/>
              </a:ext>
            </a:extLst>
          </p:cNvPr>
          <p:cNvSpPr/>
          <p:nvPr/>
        </p:nvSpPr>
        <p:spPr>
          <a:xfrm>
            <a:off x="11945541" y="2056182"/>
            <a:ext cx="279407" cy="3093720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2FD78B-F39B-760E-90A1-8C3A1AD49603}"/>
              </a:ext>
            </a:extLst>
          </p:cNvPr>
          <p:cNvSpPr txBox="1"/>
          <p:nvPr/>
        </p:nvSpPr>
        <p:spPr>
          <a:xfrm>
            <a:off x="7368077" y="2870186"/>
            <a:ext cx="485455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</a:rPr>
              <a:t>международная китайская компания </a:t>
            </a:r>
            <a:r>
              <a:rPr lang="en-US" sz="2500" dirty="0">
                <a:solidFill>
                  <a:schemeClr val="bg1"/>
                </a:solidFill>
              </a:rPr>
              <a:t>Haier</a:t>
            </a:r>
            <a:endParaRPr lang="en-US" sz="250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7088CC-C379-4380-4A92-B22950E8A0D8}"/>
              </a:ext>
            </a:extLst>
          </p:cNvPr>
          <p:cNvSpPr txBox="1"/>
          <p:nvPr/>
        </p:nvSpPr>
        <p:spPr>
          <a:xfrm>
            <a:off x="7403508" y="5337210"/>
            <a:ext cx="3502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Генеральный директор предприятия:</a:t>
            </a:r>
          </a:p>
          <a:p>
            <a:r>
              <a:rPr lang="ru-RU" sz="1600" dirty="0">
                <a:solidFill>
                  <a:schemeClr val="bg1"/>
                </a:solidFill>
              </a:rPr>
              <a:t>Сунь </a:t>
            </a:r>
            <a:r>
              <a:rPr lang="ru-RU" sz="1600" dirty="0" err="1">
                <a:solidFill>
                  <a:schemeClr val="bg1"/>
                </a:solidFill>
              </a:rPr>
              <a:t>Гуйвэй</a:t>
            </a:r>
            <a:endParaRPr lang="en-US" sz="160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A35F4A-4166-E988-642F-2F0604C173CE}"/>
              </a:ext>
            </a:extLst>
          </p:cNvPr>
          <p:cNvSpPr txBox="1"/>
          <p:nvPr/>
        </p:nvSpPr>
        <p:spPr>
          <a:xfrm>
            <a:off x="7403508" y="3967000"/>
            <a:ext cx="40741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Директор по развитию </a:t>
            </a:r>
          </a:p>
          <a:p>
            <a:r>
              <a:rPr lang="ru-RU" sz="1400" dirty="0">
                <a:solidFill>
                  <a:schemeClr val="bg1"/>
                </a:solidFill>
              </a:rPr>
              <a:t>Спетницкий Сергей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99FA62-9DC7-59F5-8635-136ABF5DC284}"/>
              </a:ext>
            </a:extLst>
          </p:cNvPr>
          <p:cNvSpPr txBox="1"/>
          <p:nvPr/>
        </p:nvSpPr>
        <p:spPr>
          <a:xfrm>
            <a:off x="539049" y="2516243"/>
            <a:ext cx="45751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800" b="1" dirty="0">
                <a:solidFill>
                  <a:schemeClr val="bg1"/>
                </a:solidFill>
              </a:rPr>
              <a:t>БЛАГОДАРИМ</a:t>
            </a:r>
          </a:p>
          <a:p>
            <a:pPr algn="just"/>
            <a:r>
              <a:rPr lang="ru-RU" sz="3500" b="1" dirty="0">
                <a:solidFill>
                  <a:schemeClr val="bg1"/>
                </a:solidFill>
              </a:rPr>
              <a:t>ЗА </a:t>
            </a:r>
            <a:r>
              <a:rPr lang="ru-RU" sz="3500" b="1" i="0" dirty="0">
                <a:solidFill>
                  <a:schemeClr val="bg1"/>
                </a:solidFill>
                <a:effectLst/>
              </a:rPr>
              <a:t>ВНИМАНИЕ!</a:t>
            </a:r>
            <a:endParaRPr lang="en-US" sz="3500" b="1" i="0" dirty="0">
              <a:solidFill>
                <a:schemeClr val="bg1"/>
              </a:solidFill>
              <a:effectLst/>
            </a:endParaRPr>
          </a:p>
          <a:p>
            <a:pPr algn="just"/>
            <a:r>
              <a:rPr lang="zh-CN" altLang="en-US" sz="3500" b="1" dirty="0">
                <a:solidFill>
                  <a:schemeClr val="bg1"/>
                </a:solidFill>
              </a:rPr>
              <a:t>谢谢您！</a:t>
            </a:r>
            <a:endParaRPr lang="en-US" sz="3500" b="0" i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362672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3867</TotalTime>
  <Words>1555</Words>
  <Application>Microsoft Office PowerPoint</Application>
  <PresentationFormat>Широкоэкранный</PresentationFormat>
  <Paragraphs>237</Paragraphs>
  <Slides>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Proxima Nova</vt:lpstr>
      <vt:lpstr>Arial</vt:lpstr>
      <vt:lpstr>Calibri</vt:lpstr>
      <vt:lpstr>Calibri Light</vt:lpstr>
      <vt:lpstr>PT Sans</vt:lpstr>
      <vt:lpstr>Times New Roman</vt:lpstr>
      <vt:lpstr>Wingdings</vt:lpstr>
      <vt:lpstr>Тема Office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Ekaterina Yurievna Veselova (Comp_HEAL)</dc:creator>
  <cp:lastModifiedBy>Elvina Shaygardanova (Comp_HLRL)</cp:lastModifiedBy>
  <cp:revision>201</cp:revision>
  <cp:lastPrinted>2023-03-27T07:36:03Z</cp:lastPrinted>
  <dcterms:created xsi:type="dcterms:W3CDTF">2022-01-25T11:41:35Z</dcterms:created>
  <dcterms:modified xsi:type="dcterms:W3CDTF">2024-05-14T07:59:41Z</dcterms:modified>
</cp:coreProperties>
</file>